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2" r:id="rId1"/>
  </p:sldMasterIdLst>
  <p:notesMasterIdLst>
    <p:notesMasterId r:id="rId17"/>
  </p:notesMasterIdLst>
  <p:handoutMasterIdLst>
    <p:handoutMasterId r:id="rId18"/>
  </p:handoutMasterIdLst>
  <p:sldIdLst>
    <p:sldId id="310" r:id="rId2"/>
    <p:sldId id="315" r:id="rId3"/>
    <p:sldId id="312" r:id="rId4"/>
    <p:sldId id="300" r:id="rId5"/>
    <p:sldId id="314" r:id="rId6"/>
    <p:sldId id="316" r:id="rId7"/>
    <p:sldId id="318" r:id="rId8"/>
    <p:sldId id="320" r:id="rId9"/>
    <p:sldId id="313" r:id="rId10"/>
    <p:sldId id="321" r:id="rId11"/>
    <p:sldId id="322" r:id="rId12"/>
    <p:sldId id="326" r:id="rId13"/>
    <p:sldId id="323" r:id="rId14"/>
    <p:sldId id="324" r:id="rId15"/>
    <p:sldId id="325" r:id="rId16"/>
  </p:sldIdLst>
  <p:sldSz cx="9144000" cy="6858000" type="screen4x3"/>
  <p:notesSz cx="6808788" cy="9940925"/>
  <p:defaultTextStyle>
    <a:defPPr>
      <a:defRPr lang="en-US"/>
    </a:defPPr>
    <a:lvl1pPr algn="l" rtl="0" fontAlgn="base">
      <a:spcBef>
        <a:spcPct val="0"/>
      </a:spcBef>
      <a:spcAft>
        <a:spcPct val="0"/>
      </a:spcAft>
      <a:defRPr sz="20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0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0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0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0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20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20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20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2000" b="1"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B82F"/>
    <a:srgbClr val="FFFFFF"/>
    <a:srgbClr val="57AB27"/>
    <a:srgbClr val="FF9900"/>
    <a:srgbClr val="275E18"/>
    <a:srgbClr val="F5DCA0"/>
    <a:srgbClr val="E6AA00"/>
    <a:srgbClr val="F5B4B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112" autoAdjust="0"/>
    <p:restoredTop sz="85965" autoAdjust="0"/>
  </p:normalViewPr>
  <p:slideViewPr>
    <p:cSldViewPr>
      <p:cViewPr varScale="1">
        <p:scale>
          <a:sx n="114" d="100"/>
          <a:sy n="114" d="100"/>
        </p:scale>
        <p:origin x="-1296" y="-108"/>
      </p:cViewPr>
      <p:guideLst>
        <p:guide orient="horz" pos="663"/>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0" d="100"/>
        <a:sy n="110" d="100"/>
      </p:scale>
      <p:origin x="0" y="0"/>
    </p:cViewPr>
  </p:sorterViewPr>
  <p:notesViewPr>
    <p:cSldViewPr>
      <p:cViewPr varScale="1">
        <p:scale>
          <a:sx n="66" d="100"/>
          <a:sy n="66" d="100"/>
        </p:scale>
        <p:origin x="19" y="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50475" cy="497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0" hangingPunct="0">
              <a:spcBef>
                <a:spcPct val="0"/>
              </a:spcBef>
              <a:defRPr sz="1200" b="0">
                <a:latin typeface="Times" charset="0"/>
                <a:cs typeface="+mn-cs"/>
              </a:defRPr>
            </a:lvl1pPr>
          </a:lstStyle>
          <a:p>
            <a:pPr>
              <a:defRPr/>
            </a:pPr>
            <a:endParaRPr lang="de-DE"/>
          </a:p>
        </p:txBody>
      </p:sp>
      <p:sp>
        <p:nvSpPr>
          <p:cNvPr id="6147" name="Rectangle 3"/>
          <p:cNvSpPr>
            <a:spLocks noGrp="1" noChangeArrowheads="1"/>
          </p:cNvSpPr>
          <p:nvPr>
            <p:ph type="dt" sz="quarter" idx="1"/>
          </p:nvPr>
        </p:nvSpPr>
        <p:spPr bwMode="auto">
          <a:xfrm>
            <a:off x="3858313" y="0"/>
            <a:ext cx="2950475" cy="497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spcBef>
                <a:spcPct val="0"/>
              </a:spcBef>
              <a:defRPr sz="1200" b="0">
                <a:latin typeface="Times" charset="0"/>
                <a:cs typeface="+mn-cs"/>
              </a:defRPr>
            </a:lvl1pPr>
          </a:lstStyle>
          <a:p>
            <a:pPr>
              <a:defRPr/>
            </a:pPr>
            <a:endParaRPr lang="de-DE"/>
          </a:p>
        </p:txBody>
      </p:sp>
      <p:sp>
        <p:nvSpPr>
          <p:cNvPr id="6148" name="Rectangle 4"/>
          <p:cNvSpPr>
            <a:spLocks noGrp="1" noChangeArrowheads="1"/>
          </p:cNvSpPr>
          <p:nvPr>
            <p:ph type="ftr" sz="quarter" idx="2"/>
          </p:nvPr>
        </p:nvSpPr>
        <p:spPr bwMode="auto">
          <a:xfrm>
            <a:off x="0" y="9443879"/>
            <a:ext cx="2950475" cy="497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0" hangingPunct="0">
              <a:spcBef>
                <a:spcPct val="0"/>
              </a:spcBef>
              <a:defRPr sz="1200" b="0">
                <a:latin typeface="Times" charset="0"/>
                <a:cs typeface="+mn-cs"/>
              </a:defRPr>
            </a:lvl1pPr>
          </a:lstStyle>
          <a:p>
            <a:pPr>
              <a:defRPr/>
            </a:pPr>
            <a:endParaRPr lang="de-DE"/>
          </a:p>
        </p:txBody>
      </p:sp>
      <p:sp>
        <p:nvSpPr>
          <p:cNvPr id="6149" name="Rectangle 5"/>
          <p:cNvSpPr>
            <a:spLocks noGrp="1" noChangeArrowheads="1"/>
          </p:cNvSpPr>
          <p:nvPr>
            <p:ph type="sldNum" sz="quarter" idx="3"/>
          </p:nvPr>
        </p:nvSpPr>
        <p:spPr bwMode="auto">
          <a:xfrm>
            <a:off x="3858313" y="9443879"/>
            <a:ext cx="2950475" cy="497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0" hangingPunct="0">
              <a:spcBef>
                <a:spcPct val="0"/>
              </a:spcBef>
              <a:defRPr sz="1200" b="0">
                <a:latin typeface="Times" charset="0"/>
                <a:cs typeface="+mn-cs"/>
              </a:defRPr>
            </a:lvl1pPr>
          </a:lstStyle>
          <a:p>
            <a:pPr>
              <a:defRPr/>
            </a:pPr>
            <a:fld id="{05575ACC-48AE-A44F-897D-2A008AE61D13}" type="slidenum">
              <a:rPr lang="de-DE"/>
              <a:pPr>
                <a:defRPr/>
              </a:pPr>
              <a:t>‹Nr.›</a:t>
            </a:fld>
            <a:endParaRPr lang="de-DE"/>
          </a:p>
        </p:txBody>
      </p:sp>
    </p:spTree>
    <p:extLst>
      <p:ext uri="{BB962C8B-B14F-4D97-AF65-F5344CB8AC3E}">
        <p14:creationId xmlns:p14="http://schemas.microsoft.com/office/powerpoint/2010/main" val="27644318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50475" cy="497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0" hangingPunct="0">
              <a:spcBef>
                <a:spcPct val="0"/>
              </a:spcBef>
              <a:defRPr sz="1200" b="0">
                <a:latin typeface="Times" charset="0"/>
                <a:cs typeface="+mn-cs"/>
              </a:defRPr>
            </a:lvl1pPr>
          </a:lstStyle>
          <a:p>
            <a:pPr>
              <a:defRPr/>
            </a:pPr>
            <a:endParaRPr lang="de-DE"/>
          </a:p>
        </p:txBody>
      </p:sp>
      <p:sp>
        <p:nvSpPr>
          <p:cNvPr id="8195" name="Rectangle 3"/>
          <p:cNvSpPr>
            <a:spLocks noGrp="1" noChangeArrowheads="1"/>
          </p:cNvSpPr>
          <p:nvPr>
            <p:ph type="dt" idx="1"/>
          </p:nvPr>
        </p:nvSpPr>
        <p:spPr bwMode="auto">
          <a:xfrm>
            <a:off x="3858313" y="0"/>
            <a:ext cx="2950475" cy="497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spcBef>
                <a:spcPct val="0"/>
              </a:spcBef>
              <a:defRPr sz="1200" b="0">
                <a:latin typeface="Times" charset="0"/>
                <a:cs typeface="+mn-cs"/>
              </a:defRPr>
            </a:lvl1pPr>
          </a:lstStyle>
          <a:p>
            <a:pPr>
              <a:defRPr/>
            </a:pPr>
            <a:endParaRPr lang="de-DE"/>
          </a:p>
        </p:txBody>
      </p:sp>
      <p:sp>
        <p:nvSpPr>
          <p:cNvPr id="8196" name="Rectangle 4"/>
          <p:cNvSpPr>
            <a:spLocks noGrp="1" noRot="1" noChangeAspect="1" noChangeArrowheads="1" noTextEdit="1"/>
          </p:cNvSpPr>
          <p:nvPr>
            <p:ph type="sldImg" idx="2"/>
          </p:nvPr>
        </p:nvSpPr>
        <p:spPr bwMode="auto">
          <a:xfrm>
            <a:off x="920750" y="746125"/>
            <a:ext cx="4967288" cy="37274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907839" y="4721940"/>
            <a:ext cx="5068764" cy="4473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de-DE" noProof="0"/>
              <a:t>Klicken Sie, um die Textformatierung des Masters zu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8198" name="Rectangle 6"/>
          <p:cNvSpPr>
            <a:spLocks noGrp="1" noChangeArrowheads="1"/>
          </p:cNvSpPr>
          <p:nvPr>
            <p:ph type="ftr" sz="quarter" idx="4"/>
          </p:nvPr>
        </p:nvSpPr>
        <p:spPr bwMode="auto">
          <a:xfrm>
            <a:off x="0" y="9443879"/>
            <a:ext cx="2950475" cy="497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0" hangingPunct="0">
              <a:spcBef>
                <a:spcPct val="0"/>
              </a:spcBef>
              <a:defRPr sz="1200" b="0">
                <a:latin typeface="Times" charset="0"/>
                <a:cs typeface="+mn-cs"/>
              </a:defRPr>
            </a:lvl1pPr>
          </a:lstStyle>
          <a:p>
            <a:pPr>
              <a:defRPr/>
            </a:pPr>
            <a:endParaRPr lang="de-DE"/>
          </a:p>
        </p:txBody>
      </p:sp>
      <p:sp>
        <p:nvSpPr>
          <p:cNvPr id="8199" name="Rectangle 7"/>
          <p:cNvSpPr>
            <a:spLocks noGrp="1" noChangeArrowheads="1"/>
          </p:cNvSpPr>
          <p:nvPr>
            <p:ph type="sldNum" sz="quarter" idx="5"/>
          </p:nvPr>
        </p:nvSpPr>
        <p:spPr bwMode="auto">
          <a:xfrm>
            <a:off x="3858313" y="9443879"/>
            <a:ext cx="2950475" cy="497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0" hangingPunct="0">
              <a:spcBef>
                <a:spcPct val="0"/>
              </a:spcBef>
              <a:defRPr sz="1200" b="0">
                <a:latin typeface="Times" charset="0"/>
                <a:cs typeface="+mn-cs"/>
              </a:defRPr>
            </a:lvl1pPr>
          </a:lstStyle>
          <a:p>
            <a:pPr>
              <a:defRPr/>
            </a:pPr>
            <a:fld id="{1A5DB8D0-27B8-454E-8AB4-A11FCB2F8428}" type="slidenum">
              <a:rPr lang="de-DE"/>
              <a:pPr>
                <a:defRPr/>
              </a:pPr>
              <a:t>‹Nr.›</a:t>
            </a:fld>
            <a:endParaRPr lang="de-DE"/>
          </a:p>
        </p:txBody>
      </p:sp>
    </p:spTree>
    <p:extLst>
      <p:ext uri="{BB962C8B-B14F-4D97-AF65-F5344CB8AC3E}">
        <p14:creationId xmlns:p14="http://schemas.microsoft.com/office/powerpoint/2010/main" val="37184750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A5DB8D0-27B8-454E-8AB4-A11FCB2F8428}" type="slidenum">
              <a:rPr lang="de-DE" smtClean="0"/>
              <a:pPr>
                <a:defRPr/>
              </a:pPr>
              <a:t>2</a:t>
            </a:fld>
            <a:endParaRPr lang="de-DE"/>
          </a:p>
        </p:txBody>
      </p:sp>
    </p:spTree>
    <p:extLst>
      <p:ext uri="{BB962C8B-B14F-4D97-AF65-F5344CB8AC3E}">
        <p14:creationId xmlns:p14="http://schemas.microsoft.com/office/powerpoint/2010/main" val="3337640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A5DB8D0-27B8-454E-8AB4-A11FCB2F8428}" type="slidenum">
              <a:rPr lang="de-DE" smtClean="0"/>
              <a:pPr>
                <a:defRPr/>
              </a:pPr>
              <a:t>11</a:t>
            </a:fld>
            <a:endParaRPr lang="de-DE"/>
          </a:p>
        </p:txBody>
      </p:sp>
    </p:spTree>
    <p:extLst>
      <p:ext uri="{BB962C8B-B14F-4D97-AF65-F5344CB8AC3E}">
        <p14:creationId xmlns:p14="http://schemas.microsoft.com/office/powerpoint/2010/main" val="3008033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A5DB8D0-27B8-454E-8AB4-A11FCB2F8428}" type="slidenum">
              <a:rPr lang="de-DE" smtClean="0"/>
              <a:pPr>
                <a:defRPr/>
              </a:pPr>
              <a:t>12</a:t>
            </a:fld>
            <a:endParaRPr lang="de-DE"/>
          </a:p>
        </p:txBody>
      </p:sp>
    </p:spTree>
    <p:extLst>
      <p:ext uri="{BB962C8B-B14F-4D97-AF65-F5344CB8AC3E}">
        <p14:creationId xmlns:p14="http://schemas.microsoft.com/office/powerpoint/2010/main" val="3036642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A5DB8D0-27B8-454E-8AB4-A11FCB2F8428}" type="slidenum">
              <a:rPr lang="de-DE" smtClean="0"/>
              <a:pPr>
                <a:defRPr/>
              </a:pPr>
              <a:t>15</a:t>
            </a:fld>
            <a:endParaRPr lang="de-DE"/>
          </a:p>
        </p:txBody>
      </p:sp>
    </p:spTree>
    <p:extLst>
      <p:ext uri="{BB962C8B-B14F-4D97-AF65-F5344CB8AC3E}">
        <p14:creationId xmlns:p14="http://schemas.microsoft.com/office/powerpoint/2010/main" val="3397718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Nach Artikel 7 und 8 der UN-Kinderrechtskonvention hat jedes Mädchen und jeder Junge das Recht auf einen Eintrag in ein Geburtsregister, einen Namen, eine Nationalität und auf Schutz der Identität. Denn wer nicht registriert ist, existiert offiziell nicht. Nicht registrierte Kinder haben häufig keinen Zugang zu ärztlichen Vorsorgeuntersuchungen oder sind vom Schulbesuch ausgeschlossen. Und sie sind schutzlos gegen Missbrauch und Gewalt.</a:t>
            </a:r>
          </a:p>
          <a:p>
            <a:endParaRPr lang="de-DE" dirty="0"/>
          </a:p>
        </p:txBody>
      </p:sp>
      <p:sp>
        <p:nvSpPr>
          <p:cNvPr id="4" name="Foliennummernplatzhalter 3"/>
          <p:cNvSpPr>
            <a:spLocks noGrp="1"/>
          </p:cNvSpPr>
          <p:nvPr>
            <p:ph type="sldNum" sz="quarter" idx="10"/>
          </p:nvPr>
        </p:nvSpPr>
        <p:spPr/>
        <p:txBody>
          <a:bodyPr/>
          <a:lstStyle/>
          <a:p>
            <a:pPr>
              <a:defRPr/>
            </a:pPr>
            <a:fld id="{1A5DB8D0-27B8-454E-8AB4-A11FCB2F8428}" type="slidenum">
              <a:rPr lang="de-DE" smtClean="0"/>
              <a:pPr>
                <a:defRPr/>
              </a:pPr>
              <a:t>3</a:t>
            </a:fld>
            <a:endParaRPr lang="de-DE"/>
          </a:p>
        </p:txBody>
      </p:sp>
    </p:spTree>
    <p:extLst>
      <p:ext uri="{BB962C8B-B14F-4D97-AF65-F5344CB8AC3E}">
        <p14:creationId xmlns:p14="http://schemas.microsoft.com/office/powerpoint/2010/main" val="2917390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A5DB8D0-27B8-454E-8AB4-A11FCB2F8428}" type="slidenum">
              <a:rPr lang="de-DE" smtClean="0"/>
              <a:pPr>
                <a:defRPr/>
              </a:pPr>
              <a:t>4</a:t>
            </a:fld>
            <a:endParaRPr lang="de-DE"/>
          </a:p>
        </p:txBody>
      </p:sp>
    </p:spTree>
    <p:extLst>
      <p:ext uri="{BB962C8B-B14F-4D97-AF65-F5344CB8AC3E}">
        <p14:creationId xmlns:p14="http://schemas.microsoft.com/office/powerpoint/2010/main" val="4090825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A5DB8D0-27B8-454E-8AB4-A11FCB2F8428}" type="slidenum">
              <a:rPr lang="de-DE" smtClean="0"/>
              <a:pPr>
                <a:defRPr/>
              </a:pPr>
              <a:t>5</a:t>
            </a:fld>
            <a:endParaRPr lang="de-DE"/>
          </a:p>
        </p:txBody>
      </p:sp>
    </p:spTree>
    <p:extLst>
      <p:ext uri="{BB962C8B-B14F-4D97-AF65-F5344CB8AC3E}">
        <p14:creationId xmlns:p14="http://schemas.microsoft.com/office/powerpoint/2010/main" val="3523047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dirty="0" smtClean="0">
                <a:latin typeface="HelveticaNeue LT 45 Light" panose="020B0404020002020204" pitchFamily="34" charset="0"/>
              </a:rPr>
              <a:t>In Deutschland gibt es die Schulpflicht. </a:t>
            </a:r>
            <a:r>
              <a:rPr lang="de-DE" b="0" dirty="0" smtClean="0">
                <a:latin typeface="HelveticaNeue LT 45 Light" panose="020B0404020002020204" pitchFamily="34" charset="0"/>
              </a:rPr>
              <a:t>Diese schreibt vor, dass Kinder mind. 9 Jahre in die Schule gehen.</a:t>
            </a:r>
          </a:p>
          <a:p>
            <a:endParaRPr lang="de-DE" dirty="0"/>
          </a:p>
        </p:txBody>
      </p:sp>
      <p:sp>
        <p:nvSpPr>
          <p:cNvPr id="4" name="Foliennummernplatzhalter 3"/>
          <p:cNvSpPr>
            <a:spLocks noGrp="1"/>
          </p:cNvSpPr>
          <p:nvPr>
            <p:ph type="sldNum" sz="quarter" idx="10"/>
          </p:nvPr>
        </p:nvSpPr>
        <p:spPr/>
        <p:txBody>
          <a:bodyPr/>
          <a:lstStyle/>
          <a:p>
            <a:pPr>
              <a:defRPr/>
            </a:pPr>
            <a:fld id="{1A5DB8D0-27B8-454E-8AB4-A11FCB2F8428}" type="slidenum">
              <a:rPr lang="de-DE" smtClean="0"/>
              <a:pPr>
                <a:defRPr/>
              </a:pPr>
              <a:t>6</a:t>
            </a:fld>
            <a:endParaRPr lang="de-DE"/>
          </a:p>
        </p:txBody>
      </p:sp>
    </p:spTree>
    <p:extLst>
      <p:ext uri="{BB962C8B-B14F-4D97-AF65-F5344CB8AC3E}">
        <p14:creationId xmlns:p14="http://schemas.microsoft.com/office/powerpoint/2010/main" val="1196862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A5DB8D0-27B8-454E-8AB4-A11FCB2F8428}" type="slidenum">
              <a:rPr lang="de-DE" smtClean="0"/>
              <a:pPr>
                <a:defRPr/>
              </a:pPr>
              <a:t>7</a:t>
            </a:fld>
            <a:endParaRPr lang="de-DE"/>
          </a:p>
        </p:txBody>
      </p:sp>
    </p:spTree>
    <p:extLst>
      <p:ext uri="{BB962C8B-B14F-4D97-AF65-F5344CB8AC3E}">
        <p14:creationId xmlns:p14="http://schemas.microsoft.com/office/powerpoint/2010/main" val="383360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A5DB8D0-27B8-454E-8AB4-A11FCB2F8428}" type="slidenum">
              <a:rPr lang="de-DE" smtClean="0"/>
              <a:pPr>
                <a:defRPr/>
              </a:pPr>
              <a:t>8</a:t>
            </a:fld>
            <a:endParaRPr lang="de-DE"/>
          </a:p>
        </p:txBody>
      </p:sp>
    </p:spTree>
    <p:extLst>
      <p:ext uri="{BB962C8B-B14F-4D97-AF65-F5344CB8AC3E}">
        <p14:creationId xmlns:p14="http://schemas.microsoft.com/office/powerpoint/2010/main" val="3427846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A5DB8D0-27B8-454E-8AB4-A11FCB2F8428}" type="slidenum">
              <a:rPr lang="de-DE" smtClean="0"/>
              <a:pPr>
                <a:defRPr/>
              </a:pPr>
              <a:t>9</a:t>
            </a:fld>
            <a:endParaRPr lang="de-DE"/>
          </a:p>
        </p:txBody>
      </p:sp>
    </p:spTree>
    <p:extLst>
      <p:ext uri="{BB962C8B-B14F-4D97-AF65-F5344CB8AC3E}">
        <p14:creationId xmlns:p14="http://schemas.microsoft.com/office/powerpoint/2010/main" val="4083728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A5DB8D0-27B8-454E-8AB4-A11FCB2F8428}" type="slidenum">
              <a:rPr lang="de-DE" smtClean="0"/>
              <a:pPr>
                <a:defRPr/>
              </a:pPr>
              <a:t>10</a:t>
            </a:fld>
            <a:endParaRPr lang="de-DE"/>
          </a:p>
        </p:txBody>
      </p:sp>
    </p:spTree>
    <p:extLst>
      <p:ext uri="{BB962C8B-B14F-4D97-AF65-F5344CB8AC3E}">
        <p14:creationId xmlns:p14="http://schemas.microsoft.com/office/powerpoint/2010/main" val="31335325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file://localhost/Users/guidohoffmann/Desktop/Eingang/%20%20%20%20%20SOS%20PPT%20Muster/SOS_PPT_Titelbild_01.jpg"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file://localhost/Users/guidohoffmann/Documents/Projekte%20Buero%20aktuell/SOS-Kinderdorf/SOS%20Digitale%20Medien/SOS%20PPT%20Muster%202014/SOS_PPT_Muster_Bilder/SOS_PPT_Titelbild_04.jpg" TargetMode="External"/><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image" Target="file://localhost/Users/guidohoffmann/Documents/Projekte%20Buero%20aktuell/SOS-Kinderdorf/SOS%20Corporate%20Design/SOS%20Corporate%20Design%202012/SOS_CD_2012_Logos_RZ/SOS_Logo_2012_RZ/SOS_Logo_2012_RZ_PNG/SOS_Logo_2012_PNG/SOS_Logo_2012_Weiss_1200.png" TargetMode="Externa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file://localhost/Users/guidohoffmann/Desktop/Eingang/%20%20%20%20%20SOS%20PPT%20Muster/SOS_PPT_Titelbild_02.jpg" TargetMode="Externa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file://localhost/Users/guidohoffmann/Desktop/Eingang/%20%20%20%20%20SOS%20PPT%20Muster/SOS_PPT_Titelbild_03.jpg"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image" Target="file://localhost/Users/guidohoffmann/Documents/Projekte%20Buero%20aktuell/SOS-Kinderdorf/SOS%20Digitale%20Medien/SOS%20PPT%20Muster%202014/SOS_PPT_Muster_Bilder/SOS_PPT_Titelbild_05.jpg" TargetMode="External"/><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file://localhost/Users/guidohoffmann/Documents/Projekte%20Buero%20aktuell/SOS-Kinderdorf/SOS%20Digitale%20Medien/SOS%20PPT%20Muster%202014/SOS_PPT_Muster_Bilder/SOS_PPT_Titelbild_06.jpg" TargetMode="External"/><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file://localhost/Users/guidohoffmann/Documents/Projekte%20Buero%20aktuell/SOS-Kinderdorf/SOS%20Digitale%20Medien/SOS%20PPT%20Muster%202016/SOS_PPT_Muster_2016_Bilder/SOS_PPT_Titelbild_07.jpg"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OS_Titelfolie_Bild_1">
    <p:spTree>
      <p:nvGrpSpPr>
        <p:cNvPr id="1" name=""/>
        <p:cNvGrpSpPr/>
        <p:nvPr/>
      </p:nvGrpSpPr>
      <p:grpSpPr>
        <a:xfrm>
          <a:off x="0" y="0"/>
          <a:ext cx="0" cy="0"/>
          <a:chOff x="0" y="0"/>
          <a:chExt cx="0" cy="0"/>
        </a:xfrm>
      </p:grpSpPr>
      <p:sp>
        <p:nvSpPr>
          <p:cNvPr id="5" name="Rectangle 39"/>
          <p:cNvSpPr>
            <a:spLocks noChangeArrowheads="1"/>
          </p:cNvSpPr>
          <p:nvPr userDrawn="1"/>
        </p:nvSpPr>
        <p:spPr bwMode="auto">
          <a:xfrm>
            <a:off x="0" y="5057775"/>
            <a:ext cx="9144000" cy="1800225"/>
          </a:xfrm>
          <a:prstGeom prst="rect">
            <a:avLst/>
          </a:prstGeom>
          <a:solidFill>
            <a:srgbClr val="57AB2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p>
            <a:pPr algn="ctr" eaLnBrk="0" hangingPunct="0">
              <a:spcBef>
                <a:spcPct val="50000"/>
              </a:spcBef>
            </a:pPr>
            <a:endParaRPr lang="de-DE"/>
          </a:p>
        </p:txBody>
      </p:sp>
      <p:pic>
        <p:nvPicPr>
          <p:cNvPr id="6" name="Picture 44" descr="SOS_Logo_Deu_2010_Weiss_60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53163" y="5262563"/>
            <a:ext cx="26035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SOS_PPT_Titelbild_01.jpg" descr="/Users/guidohoffmann/Desktop/Eingang/     SOS PPT Muster/SOS_PPT_Titelbild_01.jpg"/>
          <p:cNvPicPr>
            <a:picLocks noChangeAspect="1"/>
          </p:cNvPicPr>
          <p:nvPr userDrawn="1"/>
        </p:nvPicPr>
        <p:blipFill>
          <a:blip r:embed="rId3" r:link="rId4">
            <a:extLst>
              <a:ext uri="{28A0092B-C50C-407E-A947-70E740481C1C}">
                <a14:useLocalDpi xmlns:a14="http://schemas.microsoft.com/office/drawing/2010/main" val="0"/>
              </a:ext>
            </a:extLst>
          </a:blip>
          <a:srcRect/>
          <a:stretch>
            <a:fillRect/>
          </a:stretch>
        </p:blipFill>
        <p:spPr bwMode="auto">
          <a:xfrm>
            <a:off x="0" y="0"/>
            <a:ext cx="9144000" cy="505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209" name="Rectangle 41"/>
          <p:cNvSpPr>
            <a:spLocks noGrp="1" noChangeArrowheads="1"/>
          </p:cNvSpPr>
          <p:nvPr>
            <p:ph type="subTitle" idx="1"/>
          </p:nvPr>
        </p:nvSpPr>
        <p:spPr bwMode="auto">
          <a:xfrm>
            <a:off x="288000" y="5695280"/>
            <a:ext cx="5796168" cy="5922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0" indent="0">
              <a:spcBef>
                <a:spcPts val="0"/>
              </a:spcBef>
              <a:defRPr sz="1600" b="0" i="0">
                <a:solidFill>
                  <a:srgbClr val="FFFFFF"/>
                </a:solidFill>
                <a:latin typeface="HelveticaNeue LT 45 Light"/>
                <a:cs typeface="HelveticaNeue LT 45 Light"/>
              </a:defRPr>
            </a:lvl1pPr>
          </a:lstStyle>
          <a:p>
            <a:pPr lvl="0"/>
            <a:r>
              <a:rPr lang="de-DE" noProof="0" dirty="0" smtClean="0"/>
              <a:t>Master-Untertitelformat bearbeiten</a:t>
            </a:r>
          </a:p>
        </p:txBody>
      </p:sp>
      <p:sp>
        <p:nvSpPr>
          <p:cNvPr id="135211" name="Rectangle 43"/>
          <p:cNvSpPr>
            <a:spLocks noGrp="1" noChangeArrowheads="1"/>
          </p:cNvSpPr>
          <p:nvPr>
            <p:ph type="ctrTitle"/>
          </p:nvPr>
        </p:nvSpPr>
        <p:spPr>
          <a:xfrm>
            <a:off x="288000" y="5119216"/>
            <a:ext cx="5796168" cy="576063"/>
          </a:xfrm>
        </p:spPr>
        <p:txBody>
          <a:bodyPr/>
          <a:lstStyle>
            <a:lvl1pPr>
              <a:spcBef>
                <a:spcPts val="0"/>
              </a:spcBef>
              <a:defRPr sz="2400">
                <a:solidFill>
                  <a:srgbClr val="FFFFFF"/>
                </a:solidFill>
              </a:defRPr>
            </a:lvl1pPr>
          </a:lstStyle>
          <a:p>
            <a:pPr lvl="0"/>
            <a:r>
              <a:rPr lang="de-DE" noProof="0" dirty="0" smtClean="0"/>
              <a:t>Mastertitelformat bearbeiten</a:t>
            </a:r>
          </a:p>
        </p:txBody>
      </p:sp>
      <p:sp>
        <p:nvSpPr>
          <p:cNvPr id="8" name="Textplatzhalter 3"/>
          <p:cNvSpPr>
            <a:spLocks noGrp="1"/>
          </p:cNvSpPr>
          <p:nvPr>
            <p:ph type="body" sz="half" idx="2"/>
          </p:nvPr>
        </p:nvSpPr>
        <p:spPr>
          <a:xfrm>
            <a:off x="288000" y="6408000"/>
            <a:ext cx="3816424" cy="288032"/>
          </a:xfrm>
          <a:prstGeom prst="rect">
            <a:avLst/>
          </a:prstGeom>
        </p:spPr>
        <p:txBody>
          <a:bodyPr vert="horz" lIns="0" tIns="0" rIns="0" bIns="0"/>
          <a:lstStyle>
            <a:lvl1pPr marL="0" indent="0">
              <a:buNone/>
              <a:defRPr sz="800" b="0" i="0">
                <a:solidFill>
                  <a:srgbClr val="FFFFFF"/>
                </a:solidFill>
                <a:latin typeface="HelveticaNeue LT 45 Light"/>
                <a:cs typeface="HelveticaNeue LT 45 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dirty="0" smtClean="0"/>
              <a:t>Mastertextformat bearbeiten</a:t>
            </a:r>
          </a:p>
        </p:txBody>
      </p:sp>
    </p:spTree>
    <p:extLst>
      <p:ext uri="{BB962C8B-B14F-4D97-AF65-F5344CB8AC3E}">
        <p14:creationId xmlns:p14="http://schemas.microsoft.com/office/powerpoint/2010/main" val="2966272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SOS_Folie_D_ohne_Balken">
    <p:spTree>
      <p:nvGrpSpPr>
        <p:cNvPr id="1" name=""/>
        <p:cNvGrpSpPr/>
        <p:nvPr/>
      </p:nvGrpSpPr>
      <p:grpSpPr>
        <a:xfrm>
          <a:off x="0" y="0"/>
          <a:ext cx="0" cy="0"/>
          <a:chOff x="0" y="0"/>
          <a:chExt cx="0" cy="0"/>
        </a:xfrm>
      </p:grpSpPr>
      <p:pic>
        <p:nvPicPr>
          <p:cNvPr id="4" name="SOS_PPT_Titelbild_04.jpg" descr="/Users/guidohoffmann/Documents/Projekte Buero aktuell/SOS-Kinderdorf/SOS Digitale Medien/SOS PPT Muster 2014/SOS_PPT_Muster_Bilder/SOS_PPT_Titelbild_04.jpg"/>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SOS_Logo_2012_Weiss_1200.png" descr="/Users/guidohoffmann/Documents/Projekte Buero aktuell/SOS-Kinderdorf/SOS Corporate Design/SOS Corporate Design 2012/SOS_CD_2012_Logos_RZ/SOS_Logo_2012_RZ/SOS_Logo_2012_RZ_PNG/SOS_Logo_2012_PNG/SOS_Logo_2012_Weiss_1200.png"/>
          <p:cNvPicPr>
            <a:picLocks noChangeAspect="1"/>
          </p:cNvPicPr>
          <p:nvPr userDrawn="1"/>
        </p:nvPicPr>
        <p:blipFill>
          <a:blip r:embed="rId4" r:link="rId5">
            <a:extLst>
              <a:ext uri="{28A0092B-C50C-407E-A947-70E740481C1C}">
                <a14:useLocalDpi xmlns:a14="http://schemas.microsoft.com/office/drawing/2010/main" val="0"/>
              </a:ext>
            </a:extLst>
          </a:blip>
          <a:srcRect/>
          <a:stretch>
            <a:fillRect/>
          </a:stretch>
        </p:blipFill>
        <p:spPr bwMode="auto">
          <a:xfrm>
            <a:off x="5580063" y="331788"/>
            <a:ext cx="1981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0621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OS_Titelfolie_Bild_2">
    <p:spTree>
      <p:nvGrpSpPr>
        <p:cNvPr id="1" name=""/>
        <p:cNvGrpSpPr/>
        <p:nvPr/>
      </p:nvGrpSpPr>
      <p:grpSpPr>
        <a:xfrm>
          <a:off x="0" y="0"/>
          <a:ext cx="0" cy="0"/>
          <a:chOff x="0" y="0"/>
          <a:chExt cx="0" cy="0"/>
        </a:xfrm>
      </p:grpSpPr>
      <p:sp>
        <p:nvSpPr>
          <p:cNvPr id="5" name="Rectangle 39"/>
          <p:cNvSpPr>
            <a:spLocks noChangeArrowheads="1"/>
          </p:cNvSpPr>
          <p:nvPr userDrawn="1"/>
        </p:nvSpPr>
        <p:spPr bwMode="auto">
          <a:xfrm>
            <a:off x="0" y="5057775"/>
            <a:ext cx="9144000" cy="1800225"/>
          </a:xfrm>
          <a:prstGeom prst="rect">
            <a:avLst/>
          </a:prstGeom>
          <a:solidFill>
            <a:srgbClr val="57AB2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p>
            <a:pPr algn="ctr" eaLnBrk="0" hangingPunct="0">
              <a:spcBef>
                <a:spcPct val="50000"/>
              </a:spcBef>
            </a:pPr>
            <a:endParaRPr lang="de-DE"/>
          </a:p>
        </p:txBody>
      </p:sp>
      <p:pic>
        <p:nvPicPr>
          <p:cNvPr id="6" name="Picture 44" descr="SOS_Logo_Deu_2010_Weiss_60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53163" y="5262563"/>
            <a:ext cx="26035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SOS_PPT_Titelbild_02.jpg" descr="/Users/guidohoffmann/Desktop/Eingang/     SOS PPT Muster/SOS_PPT_Titelbild_02.jpg"/>
          <p:cNvPicPr>
            <a:picLocks noChangeAspect="1"/>
          </p:cNvPicPr>
          <p:nvPr userDrawn="1"/>
        </p:nvPicPr>
        <p:blipFill>
          <a:blip r:embed="rId3" r:link="rId4">
            <a:extLst>
              <a:ext uri="{28A0092B-C50C-407E-A947-70E740481C1C}">
                <a14:useLocalDpi xmlns:a14="http://schemas.microsoft.com/office/drawing/2010/main" val="0"/>
              </a:ext>
            </a:extLst>
          </a:blip>
          <a:srcRect/>
          <a:stretch>
            <a:fillRect/>
          </a:stretch>
        </p:blipFill>
        <p:spPr bwMode="auto">
          <a:xfrm>
            <a:off x="0" y="0"/>
            <a:ext cx="9144000" cy="505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209" name="Rectangle 41"/>
          <p:cNvSpPr>
            <a:spLocks noGrp="1" noChangeArrowheads="1"/>
          </p:cNvSpPr>
          <p:nvPr>
            <p:ph type="subTitle" idx="1"/>
          </p:nvPr>
        </p:nvSpPr>
        <p:spPr bwMode="auto">
          <a:xfrm>
            <a:off x="288000" y="5695280"/>
            <a:ext cx="5796168" cy="5922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0" indent="0">
              <a:spcBef>
                <a:spcPts val="0"/>
              </a:spcBef>
              <a:defRPr sz="1600" b="0" i="0">
                <a:solidFill>
                  <a:srgbClr val="FFFFFF"/>
                </a:solidFill>
                <a:latin typeface="HelveticaNeue LT 45 Light"/>
                <a:cs typeface="HelveticaNeue LT 45 Light"/>
              </a:defRPr>
            </a:lvl1pPr>
          </a:lstStyle>
          <a:p>
            <a:pPr lvl="0"/>
            <a:r>
              <a:rPr lang="de-DE" noProof="0" dirty="0" smtClean="0"/>
              <a:t>Master-Untertitelformat bearbeiten</a:t>
            </a:r>
          </a:p>
        </p:txBody>
      </p:sp>
      <p:sp>
        <p:nvSpPr>
          <p:cNvPr id="135211" name="Rectangle 43"/>
          <p:cNvSpPr>
            <a:spLocks noGrp="1" noChangeArrowheads="1"/>
          </p:cNvSpPr>
          <p:nvPr>
            <p:ph type="ctrTitle"/>
          </p:nvPr>
        </p:nvSpPr>
        <p:spPr>
          <a:xfrm>
            <a:off x="288000" y="5119216"/>
            <a:ext cx="5796168" cy="576063"/>
          </a:xfrm>
        </p:spPr>
        <p:txBody>
          <a:bodyPr/>
          <a:lstStyle>
            <a:lvl1pPr>
              <a:spcBef>
                <a:spcPts val="0"/>
              </a:spcBef>
              <a:defRPr sz="2400">
                <a:solidFill>
                  <a:srgbClr val="FFFFFF"/>
                </a:solidFill>
              </a:defRPr>
            </a:lvl1pPr>
          </a:lstStyle>
          <a:p>
            <a:pPr lvl="0"/>
            <a:r>
              <a:rPr lang="de-DE" noProof="0" dirty="0" smtClean="0"/>
              <a:t>Mastertitelformat bearbeiten</a:t>
            </a:r>
          </a:p>
        </p:txBody>
      </p:sp>
      <p:sp>
        <p:nvSpPr>
          <p:cNvPr id="8" name="Textplatzhalter 3"/>
          <p:cNvSpPr>
            <a:spLocks noGrp="1"/>
          </p:cNvSpPr>
          <p:nvPr>
            <p:ph type="body" sz="half" idx="2"/>
          </p:nvPr>
        </p:nvSpPr>
        <p:spPr>
          <a:xfrm>
            <a:off x="288000" y="6408000"/>
            <a:ext cx="3816424" cy="288032"/>
          </a:xfrm>
          <a:prstGeom prst="rect">
            <a:avLst/>
          </a:prstGeom>
        </p:spPr>
        <p:txBody>
          <a:bodyPr vert="horz" lIns="0" tIns="0" rIns="0" bIns="0"/>
          <a:lstStyle>
            <a:lvl1pPr marL="0" indent="0">
              <a:buNone/>
              <a:defRPr sz="800" b="0" i="0">
                <a:solidFill>
                  <a:srgbClr val="FFFFFF"/>
                </a:solidFill>
                <a:latin typeface="HelveticaNeue LT 45 Light"/>
                <a:cs typeface="HelveticaNeue LT 45 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dirty="0" smtClean="0"/>
              <a:t>Mastertextformat bearbeiten</a:t>
            </a:r>
          </a:p>
        </p:txBody>
      </p:sp>
    </p:spTree>
    <p:extLst>
      <p:ext uri="{BB962C8B-B14F-4D97-AF65-F5344CB8AC3E}">
        <p14:creationId xmlns:p14="http://schemas.microsoft.com/office/powerpoint/2010/main" val="493266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OS_Titelfolie_Bild_3">
    <p:spTree>
      <p:nvGrpSpPr>
        <p:cNvPr id="1" name=""/>
        <p:cNvGrpSpPr/>
        <p:nvPr/>
      </p:nvGrpSpPr>
      <p:grpSpPr>
        <a:xfrm>
          <a:off x="0" y="0"/>
          <a:ext cx="0" cy="0"/>
          <a:chOff x="0" y="0"/>
          <a:chExt cx="0" cy="0"/>
        </a:xfrm>
      </p:grpSpPr>
      <p:sp>
        <p:nvSpPr>
          <p:cNvPr id="5" name="Rectangle 39"/>
          <p:cNvSpPr>
            <a:spLocks noChangeArrowheads="1"/>
          </p:cNvSpPr>
          <p:nvPr userDrawn="1"/>
        </p:nvSpPr>
        <p:spPr bwMode="auto">
          <a:xfrm>
            <a:off x="0" y="5057775"/>
            <a:ext cx="9144000" cy="1800225"/>
          </a:xfrm>
          <a:prstGeom prst="rect">
            <a:avLst/>
          </a:prstGeom>
          <a:solidFill>
            <a:srgbClr val="57AB2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p>
            <a:pPr algn="ctr" eaLnBrk="0" hangingPunct="0">
              <a:spcBef>
                <a:spcPct val="50000"/>
              </a:spcBef>
            </a:pPr>
            <a:endParaRPr lang="de-DE"/>
          </a:p>
        </p:txBody>
      </p:sp>
      <p:pic>
        <p:nvPicPr>
          <p:cNvPr id="6" name="Picture 44" descr="SOS_Logo_Deu_2010_Weiss_60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53163" y="5262563"/>
            <a:ext cx="26035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SOS_PPT_Titelbild_03.jpg" descr="/Users/guidohoffmann/Desktop/Eingang/     SOS PPT Muster/SOS_PPT_Titelbild_03.jpg"/>
          <p:cNvPicPr>
            <a:picLocks noChangeAspect="1"/>
          </p:cNvPicPr>
          <p:nvPr userDrawn="1"/>
        </p:nvPicPr>
        <p:blipFill>
          <a:blip r:embed="rId3" r:link="rId4">
            <a:extLst>
              <a:ext uri="{28A0092B-C50C-407E-A947-70E740481C1C}">
                <a14:useLocalDpi xmlns:a14="http://schemas.microsoft.com/office/drawing/2010/main" val="0"/>
              </a:ext>
            </a:extLst>
          </a:blip>
          <a:srcRect/>
          <a:stretch>
            <a:fillRect/>
          </a:stretch>
        </p:blipFill>
        <p:spPr bwMode="auto">
          <a:xfrm>
            <a:off x="0" y="0"/>
            <a:ext cx="9144000" cy="505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209" name="Rectangle 41"/>
          <p:cNvSpPr>
            <a:spLocks noGrp="1" noChangeArrowheads="1"/>
          </p:cNvSpPr>
          <p:nvPr>
            <p:ph type="subTitle" idx="1"/>
          </p:nvPr>
        </p:nvSpPr>
        <p:spPr bwMode="auto">
          <a:xfrm>
            <a:off x="288000" y="5695280"/>
            <a:ext cx="5796168" cy="5922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0" indent="0">
              <a:spcBef>
                <a:spcPts val="0"/>
              </a:spcBef>
              <a:defRPr sz="1600" b="0" i="0">
                <a:solidFill>
                  <a:srgbClr val="FFFFFF"/>
                </a:solidFill>
                <a:latin typeface="HelveticaNeue LT 45 Light"/>
                <a:cs typeface="HelveticaNeue LT 45 Light"/>
              </a:defRPr>
            </a:lvl1pPr>
          </a:lstStyle>
          <a:p>
            <a:pPr lvl="0"/>
            <a:r>
              <a:rPr lang="de-DE" noProof="0" dirty="0" smtClean="0"/>
              <a:t>Master-Untertitelformat bearbeiten</a:t>
            </a:r>
          </a:p>
        </p:txBody>
      </p:sp>
      <p:sp>
        <p:nvSpPr>
          <p:cNvPr id="135211" name="Rectangle 43"/>
          <p:cNvSpPr>
            <a:spLocks noGrp="1" noChangeArrowheads="1"/>
          </p:cNvSpPr>
          <p:nvPr>
            <p:ph type="ctrTitle"/>
          </p:nvPr>
        </p:nvSpPr>
        <p:spPr>
          <a:xfrm>
            <a:off x="288000" y="5119216"/>
            <a:ext cx="5796168" cy="576063"/>
          </a:xfrm>
        </p:spPr>
        <p:txBody>
          <a:bodyPr/>
          <a:lstStyle>
            <a:lvl1pPr>
              <a:spcBef>
                <a:spcPts val="0"/>
              </a:spcBef>
              <a:defRPr sz="2400">
                <a:solidFill>
                  <a:srgbClr val="FFFFFF"/>
                </a:solidFill>
              </a:defRPr>
            </a:lvl1pPr>
          </a:lstStyle>
          <a:p>
            <a:pPr lvl="0"/>
            <a:r>
              <a:rPr lang="de-DE" noProof="0" dirty="0" smtClean="0"/>
              <a:t>Mastertitelformat bearbeiten</a:t>
            </a:r>
          </a:p>
        </p:txBody>
      </p:sp>
      <p:sp>
        <p:nvSpPr>
          <p:cNvPr id="8" name="Textplatzhalter 3"/>
          <p:cNvSpPr>
            <a:spLocks noGrp="1"/>
          </p:cNvSpPr>
          <p:nvPr>
            <p:ph type="body" sz="half" idx="2"/>
          </p:nvPr>
        </p:nvSpPr>
        <p:spPr>
          <a:xfrm>
            <a:off x="288000" y="6408000"/>
            <a:ext cx="3816424" cy="288032"/>
          </a:xfrm>
          <a:prstGeom prst="rect">
            <a:avLst/>
          </a:prstGeom>
        </p:spPr>
        <p:txBody>
          <a:bodyPr vert="horz" lIns="0" tIns="0" rIns="0" bIns="0"/>
          <a:lstStyle>
            <a:lvl1pPr marL="0" indent="0">
              <a:buNone/>
              <a:defRPr sz="800" b="0" i="0">
                <a:solidFill>
                  <a:srgbClr val="FFFFFF"/>
                </a:solidFill>
                <a:latin typeface="HelveticaNeue LT 45 Light"/>
                <a:cs typeface="HelveticaNeue LT 45 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dirty="0" smtClean="0"/>
              <a:t>Mastertextformat bearbeiten</a:t>
            </a:r>
          </a:p>
        </p:txBody>
      </p:sp>
    </p:spTree>
    <p:extLst>
      <p:ext uri="{BB962C8B-B14F-4D97-AF65-F5344CB8AC3E}">
        <p14:creationId xmlns:p14="http://schemas.microsoft.com/office/powerpoint/2010/main" val="2617520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OS_Titelfolie_Bild_5">
    <p:spTree>
      <p:nvGrpSpPr>
        <p:cNvPr id="1" name=""/>
        <p:cNvGrpSpPr/>
        <p:nvPr/>
      </p:nvGrpSpPr>
      <p:grpSpPr>
        <a:xfrm>
          <a:off x="0" y="0"/>
          <a:ext cx="0" cy="0"/>
          <a:chOff x="0" y="0"/>
          <a:chExt cx="0" cy="0"/>
        </a:xfrm>
      </p:grpSpPr>
      <p:pic>
        <p:nvPicPr>
          <p:cNvPr id="2" name="SOS_PPT_Titelbild_05.jpg" descr="/Users/guidohoffmann/Documents/Projekte Buero aktuell/SOS-Kinderdorf/SOS Digitale Medien/SOS PPT Muster 2014/SOS_PPT_Muster_Bilder/SOS_PPT_Titelbild_05.jpg"/>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0" y="0"/>
            <a:ext cx="9144000" cy="5077968"/>
          </a:xfrm>
          <a:prstGeom prst="rect">
            <a:avLst/>
          </a:prstGeom>
        </p:spPr>
      </p:pic>
      <p:sp>
        <p:nvSpPr>
          <p:cNvPr id="5" name="Rectangle 39"/>
          <p:cNvSpPr>
            <a:spLocks noChangeArrowheads="1"/>
          </p:cNvSpPr>
          <p:nvPr userDrawn="1"/>
        </p:nvSpPr>
        <p:spPr bwMode="auto">
          <a:xfrm>
            <a:off x="0" y="5057775"/>
            <a:ext cx="9144000" cy="1800225"/>
          </a:xfrm>
          <a:prstGeom prst="rect">
            <a:avLst/>
          </a:prstGeom>
          <a:solidFill>
            <a:srgbClr val="57AB2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p>
            <a:pPr algn="ctr" eaLnBrk="0" hangingPunct="0">
              <a:spcBef>
                <a:spcPct val="50000"/>
              </a:spcBef>
            </a:pPr>
            <a:endParaRPr lang="de-DE"/>
          </a:p>
        </p:txBody>
      </p:sp>
      <p:pic>
        <p:nvPicPr>
          <p:cNvPr id="6" name="Picture 44" descr="SOS_Logo_Deu_2010_Weiss_60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253163" y="5262563"/>
            <a:ext cx="26035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209" name="Rectangle 41"/>
          <p:cNvSpPr>
            <a:spLocks noGrp="1" noChangeArrowheads="1"/>
          </p:cNvSpPr>
          <p:nvPr>
            <p:ph type="subTitle" idx="1"/>
          </p:nvPr>
        </p:nvSpPr>
        <p:spPr bwMode="auto">
          <a:xfrm>
            <a:off x="288000" y="5695280"/>
            <a:ext cx="5796168" cy="5922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0" indent="0">
              <a:spcBef>
                <a:spcPts val="0"/>
              </a:spcBef>
              <a:defRPr sz="1600" b="0" i="0">
                <a:solidFill>
                  <a:srgbClr val="FFFFFF"/>
                </a:solidFill>
                <a:latin typeface="HelveticaNeue LT 45 Light"/>
                <a:cs typeface="HelveticaNeue LT 45 Light"/>
              </a:defRPr>
            </a:lvl1pPr>
          </a:lstStyle>
          <a:p>
            <a:pPr lvl="0"/>
            <a:r>
              <a:rPr lang="de-DE" noProof="0" dirty="0" smtClean="0"/>
              <a:t>Master-Untertitelformat bearbeiten</a:t>
            </a:r>
          </a:p>
        </p:txBody>
      </p:sp>
      <p:sp>
        <p:nvSpPr>
          <p:cNvPr id="135211" name="Rectangle 43"/>
          <p:cNvSpPr>
            <a:spLocks noGrp="1" noChangeArrowheads="1"/>
          </p:cNvSpPr>
          <p:nvPr>
            <p:ph type="ctrTitle"/>
          </p:nvPr>
        </p:nvSpPr>
        <p:spPr>
          <a:xfrm>
            <a:off x="288000" y="5119216"/>
            <a:ext cx="5796168" cy="576063"/>
          </a:xfrm>
        </p:spPr>
        <p:txBody>
          <a:bodyPr/>
          <a:lstStyle>
            <a:lvl1pPr>
              <a:spcBef>
                <a:spcPts val="0"/>
              </a:spcBef>
              <a:defRPr sz="2400">
                <a:solidFill>
                  <a:srgbClr val="FFFFFF"/>
                </a:solidFill>
              </a:defRPr>
            </a:lvl1pPr>
          </a:lstStyle>
          <a:p>
            <a:pPr lvl="0"/>
            <a:r>
              <a:rPr lang="de-DE" noProof="0" dirty="0" smtClean="0"/>
              <a:t>Mastertitelformat bearbeiten</a:t>
            </a:r>
          </a:p>
        </p:txBody>
      </p:sp>
      <p:sp>
        <p:nvSpPr>
          <p:cNvPr id="8" name="Textplatzhalter 3"/>
          <p:cNvSpPr>
            <a:spLocks noGrp="1"/>
          </p:cNvSpPr>
          <p:nvPr>
            <p:ph type="body" sz="half" idx="2"/>
          </p:nvPr>
        </p:nvSpPr>
        <p:spPr>
          <a:xfrm>
            <a:off x="288000" y="6408000"/>
            <a:ext cx="3816424" cy="288032"/>
          </a:xfrm>
          <a:prstGeom prst="rect">
            <a:avLst/>
          </a:prstGeom>
        </p:spPr>
        <p:txBody>
          <a:bodyPr vert="horz" lIns="0" tIns="0" rIns="0" bIns="0"/>
          <a:lstStyle>
            <a:lvl1pPr marL="0" indent="0">
              <a:buNone/>
              <a:defRPr sz="800" b="0" i="0">
                <a:solidFill>
                  <a:srgbClr val="FFFFFF"/>
                </a:solidFill>
                <a:latin typeface="HelveticaNeue LT 45 Light"/>
                <a:cs typeface="HelveticaNeue LT 45 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dirty="0" smtClean="0"/>
              <a:t>Mastertextformat bearbeiten</a:t>
            </a:r>
          </a:p>
        </p:txBody>
      </p:sp>
    </p:spTree>
    <p:extLst>
      <p:ext uri="{BB962C8B-B14F-4D97-AF65-F5344CB8AC3E}">
        <p14:creationId xmlns:p14="http://schemas.microsoft.com/office/powerpoint/2010/main" val="1491775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OS_Titelfolie_Bild_6">
    <p:spTree>
      <p:nvGrpSpPr>
        <p:cNvPr id="1" name=""/>
        <p:cNvGrpSpPr/>
        <p:nvPr/>
      </p:nvGrpSpPr>
      <p:grpSpPr>
        <a:xfrm>
          <a:off x="0" y="0"/>
          <a:ext cx="0" cy="0"/>
          <a:chOff x="0" y="0"/>
          <a:chExt cx="0" cy="0"/>
        </a:xfrm>
      </p:grpSpPr>
      <p:pic>
        <p:nvPicPr>
          <p:cNvPr id="3" name="SOS_PPT_Titelbild_06.jpg" descr="/Users/guidohoffmann/Documents/Projekte Buero aktuell/SOS-Kinderdorf/SOS Digitale Medien/SOS PPT Muster 2014/SOS_PPT_Muster_Bilder/SOS_PPT_Titelbild_06.jpg"/>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0" y="0"/>
            <a:ext cx="9144000" cy="5077968"/>
          </a:xfrm>
          <a:prstGeom prst="rect">
            <a:avLst/>
          </a:prstGeom>
        </p:spPr>
      </p:pic>
      <p:sp>
        <p:nvSpPr>
          <p:cNvPr id="5" name="Rectangle 39"/>
          <p:cNvSpPr>
            <a:spLocks noChangeArrowheads="1"/>
          </p:cNvSpPr>
          <p:nvPr userDrawn="1"/>
        </p:nvSpPr>
        <p:spPr bwMode="auto">
          <a:xfrm>
            <a:off x="0" y="5057775"/>
            <a:ext cx="9144000" cy="1800225"/>
          </a:xfrm>
          <a:prstGeom prst="rect">
            <a:avLst/>
          </a:prstGeom>
          <a:solidFill>
            <a:srgbClr val="57AB2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p>
            <a:pPr algn="ctr" eaLnBrk="0" hangingPunct="0">
              <a:spcBef>
                <a:spcPct val="50000"/>
              </a:spcBef>
            </a:pPr>
            <a:endParaRPr lang="de-DE"/>
          </a:p>
        </p:txBody>
      </p:sp>
      <p:pic>
        <p:nvPicPr>
          <p:cNvPr id="6" name="Picture 44" descr="SOS_Logo_Deu_2010_Weiss_60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253163" y="5262563"/>
            <a:ext cx="26035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209" name="Rectangle 41"/>
          <p:cNvSpPr>
            <a:spLocks noGrp="1" noChangeArrowheads="1"/>
          </p:cNvSpPr>
          <p:nvPr>
            <p:ph type="subTitle" idx="1"/>
          </p:nvPr>
        </p:nvSpPr>
        <p:spPr bwMode="auto">
          <a:xfrm>
            <a:off x="288000" y="5695280"/>
            <a:ext cx="5796168" cy="5922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0" indent="0">
              <a:spcBef>
                <a:spcPts val="0"/>
              </a:spcBef>
              <a:defRPr sz="1600" b="0" i="0">
                <a:solidFill>
                  <a:srgbClr val="FFFFFF"/>
                </a:solidFill>
                <a:latin typeface="HelveticaNeue LT 45 Light"/>
                <a:cs typeface="HelveticaNeue LT 45 Light"/>
              </a:defRPr>
            </a:lvl1pPr>
          </a:lstStyle>
          <a:p>
            <a:pPr lvl="0"/>
            <a:r>
              <a:rPr lang="de-DE" noProof="0" dirty="0" smtClean="0"/>
              <a:t>Master-Untertitelformat bearbeiten</a:t>
            </a:r>
          </a:p>
        </p:txBody>
      </p:sp>
      <p:sp>
        <p:nvSpPr>
          <p:cNvPr id="135211" name="Rectangle 43"/>
          <p:cNvSpPr>
            <a:spLocks noGrp="1" noChangeArrowheads="1"/>
          </p:cNvSpPr>
          <p:nvPr>
            <p:ph type="ctrTitle"/>
          </p:nvPr>
        </p:nvSpPr>
        <p:spPr>
          <a:xfrm>
            <a:off x="288000" y="5119216"/>
            <a:ext cx="5796168" cy="576063"/>
          </a:xfrm>
        </p:spPr>
        <p:txBody>
          <a:bodyPr/>
          <a:lstStyle>
            <a:lvl1pPr>
              <a:spcBef>
                <a:spcPts val="0"/>
              </a:spcBef>
              <a:defRPr sz="2400">
                <a:solidFill>
                  <a:srgbClr val="FFFFFF"/>
                </a:solidFill>
              </a:defRPr>
            </a:lvl1pPr>
          </a:lstStyle>
          <a:p>
            <a:pPr lvl="0"/>
            <a:r>
              <a:rPr lang="de-DE" noProof="0" dirty="0" smtClean="0"/>
              <a:t>Mastertitelformat bearbeiten</a:t>
            </a:r>
          </a:p>
        </p:txBody>
      </p:sp>
      <p:sp>
        <p:nvSpPr>
          <p:cNvPr id="8" name="Textplatzhalter 3"/>
          <p:cNvSpPr>
            <a:spLocks noGrp="1"/>
          </p:cNvSpPr>
          <p:nvPr>
            <p:ph type="body" sz="half" idx="2"/>
          </p:nvPr>
        </p:nvSpPr>
        <p:spPr>
          <a:xfrm>
            <a:off x="288000" y="6408000"/>
            <a:ext cx="3816424" cy="288032"/>
          </a:xfrm>
          <a:prstGeom prst="rect">
            <a:avLst/>
          </a:prstGeom>
        </p:spPr>
        <p:txBody>
          <a:bodyPr vert="horz" lIns="0" tIns="0" rIns="0" bIns="0"/>
          <a:lstStyle>
            <a:lvl1pPr marL="0" indent="0">
              <a:buNone/>
              <a:defRPr sz="800" b="0" i="0">
                <a:solidFill>
                  <a:srgbClr val="FFFFFF"/>
                </a:solidFill>
                <a:latin typeface="HelveticaNeue LT 45 Light"/>
                <a:cs typeface="HelveticaNeue LT 45 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dirty="0" smtClean="0"/>
              <a:t>Mastertextformat bearbeiten</a:t>
            </a:r>
          </a:p>
        </p:txBody>
      </p:sp>
    </p:spTree>
    <p:extLst>
      <p:ext uri="{BB962C8B-B14F-4D97-AF65-F5344CB8AC3E}">
        <p14:creationId xmlns:p14="http://schemas.microsoft.com/office/powerpoint/2010/main" val="2712340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OS_Titelfolie_Bild_7">
    <p:spTree>
      <p:nvGrpSpPr>
        <p:cNvPr id="1" name=""/>
        <p:cNvGrpSpPr/>
        <p:nvPr/>
      </p:nvGrpSpPr>
      <p:grpSpPr>
        <a:xfrm>
          <a:off x="0" y="0"/>
          <a:ext cx="0" cy="0"/>
          <a:chOff x="0" y="0"/>
          <a:chExt cx="0" cy="0"/>
        </a:xfrm>
      </p:grpSpPr>
      <p:sp>
        <p:nvSpPr>
          <p:cNvPr id="5" name="Rectangle 39"/>
          <p:cNvSpPr>
            <a:spLocks noChangeArrowheads="1"/>
          </p:cNvSpPr>
          <p:nvPr userDrawn="1"/>
        </p:nvSpPr>
        <p:spPr bwMode="auto">
          <a:xfrm>
            <a:off x="0" y="5057775"/>
            <a:ext cx="9144000" cy="1800225"/>
          </a:xfrm>
          <a:prstGeom prst="rect">
            <a:avLst/>
          </a:prstGeom>
          <a:solidFill>
            <a:srgbClr val="57AB2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p>
            <a:pPr algn="ctr" eaLnBrk="0" hangingPunct="0">
              <a:spcBef>
                <a:spcPct val="50000"/>
              </a:spcBef>
            </a:pPr>
            <a:endParaRPr lang="de-DE"/>
          </a:p>
        </p:txBody>
      </p:sp>
      <p:pic>
        <p:nvPicPr>
          <p:cNvPr id="6" name="Picture 44" descr="SOS_Logo_Deu_2010_Weiss_60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53163" y="5262563"/>
            <a:ext cx="26035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209" name="Rectangle 41"/>
          <p:cNvSpPr>
            <a:spLocks noGrp="1" noChangeArrowheads="1"/>
          </p:cNvSpPr>
          <p:nvPr>
            <p:ph type="subTitle" idx="1"/>
          </p:nvPr>
        </p:nvSpPr>
        <p:spPr bwMode="auto">
          <a:xfrm>
            <a:off x="288000" y="5695280"/>
            <a:ext cx="5796168" cy="5922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0" indent="0">
              <a:spcBef>
                <a:spcPts val="0"/>
              </a:spcBef>
              <a:defRPr sz="1600" b="0" i="0">
                <a:solidFill>
                  <a:srgbClr val="FFFFFF"/>
                </a:solidFill>
                <a:latin typeface="HelveticaNeue LT 45 Light"/>
                <a:cs typeface="HelveticaNeue LT 45 Light"/>
              </a:defRPr>
            </a:lvl1pPr>
          </a:lstStyle>
          <a:p>
            <a:pPr lvl="0"/>
            <a:r>
              <a:rPr lang="de-DE" noProof="0" dirty="0" smtClean="0"/>
              <a:t>Master-Untertitelformat bearbeiten</a:t>
            </a:r>
          </a:p>
        </p:txBody>
      </p:sp>
      <p:sp>
        <p:nvSpPr>
          <p:cNvPr id="135211" name="Rectangle 43"/>
          <p:cNvSpPr>
            <a:spLocks noGrp="1" noChangeArrowheads="1"/>
          </p:cNvSpPr>
          <p:nvPr>
            <p:ph type="ctrTitle"/>
          </p:nvPr>
        </p:nvSpPr>
        <p:spPr>
          <a:xfrm>
            <a:off x="288000" y="5119216"/>
            <a:ext cx="5796168" cy="576063"/>
          </a:xfrm>
        </p:spPr>
        <p:txBody>
          <a:bodyPr/>
          <a:lstStyle>
            <a:lvl1pPr>
              <a:spcBef>
                <a:spcPts val="0"/>
              </a:spcBef>
              <a:defRPr sz="2400">
                <a:solidFill>
                  <a:srgbClr val="FFFFFF"/>
                </a:solidFill>
              </a:defRPr>
            </a:lvl1pPr>
          </a:lstStyle>
          <a:p>
            <a:pPr lvl="0"/>
            <a:r>
              <a:rPr lang="de-DE" noProof="0" dirty="0" smtClean="0"/>
              <a:t>Mastertitelformat bearbeiten</a:t>
            </a:r>
          </a:p>
        </p:txBody>
      </p:sp>
      <p:sp>
        <p:nvSpPr>
          <p:cNvPr id="8" name="Textplatzhalter 3"/>
          <p:cNvSpPr>
            <a:spLocks noGrp="1"/>
          </p:cNvSpPr>
          <p:nvPr>
            <p:ph type="body" sz="half" idx="2"/>
          </p:nvPr>
        </p:nvSpPr>
        <p:spPr>
          <a:xfrm>
            <a:off x="288000" y="6408000"/>
            <a:ext cx="3816424" cy="288032"/>
          </a:xfrm>
          <a:prstGeom prst="rect">
            <a:avLst/>
          </a:prstGeom>
        </p:spPr>
        <p:txBody>
          <a:bodyPr vert="horz" lIns="0" tIns="0" rIns="0" bIns="0"/>
          <a:lstStyle>
            <a:lvl1pPr marL="0" indent="0">
              <a:buNone/>
              <a:defRPr sz="800" b="0" i="0">
                <a:solidFill>
                  <a:srgbClr val="FFFFFF"/>
                </a:solidFill>
                <a:latin typeface="HelveticaNeue LT 45 Light"/>
                <a:cs typeface="HelveticaNeue LT 45 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dirty="0" smtClean="0"/>
              <a:t>Mastertextformat bearbeiten</a:t>
            </a:r>
          </a:p>
        </p:txBody>
      </p:sp>
      <p:pic>
        <p:nvPicPr>
          <p:cNvPr id="2" name="SOS_PPT_Titelbild_07.jpg" descr="/Users/guidohoffmann/Documents/Projekte Buero aktuell/SOS-Kinderdorf/SOS Digitale Medien/SOS PPT Muster 2016/SOS_PPT_Muster_2016_Bilder/SOS_PPT_Titelbild_07.jpg"/>
          <p:cNvPicPr>
            <a:picLocks noChangeAspect="1"/>
          </p:cNvPicPr>
          <p:nvPr userDrawn="1"/>
        </p:nvPicPr>
        <p:blipFill>
          <a:blip r:embed="rId3" r:link="rId4">
            <a:extLst>
              <a:ext uri="{28A0092B-C50C-407E-A947-70E740481C1C}">
                <a14:useLocalDpi xmlns:a14="http://schemas.microsoft.com/office/drawing/2010/main" val="0"/>
              </a:ext>
            </a:extLst>
          </a:blip>
          <a:stretch>
            <a:fillRect/>
          </a:stretch>
        </p:blipFill>
        <p:spPr>
          <a:xfrm>
            <a:off x="0" y="0"/>
            <a:ext cx="9144000" cy="5077968"/>
          </a:xfrm>
          <a:prstGeom prst="rect">
            <a:avLst/>
          </a:prstGeom>
        </p:spPr>
      </p:pic>
    </p:spTree>
    <p:extLst>
      <p:ext uri="{BB962C8B-B14F-4D97-AF65-F5344CB8AC3E}">
        <p14:creationId xmlns:p14="http://schemas.microsoft.com/office/powerpoint/2010/main" val="1136901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SOS_Folie_A">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Mastertitelformat bearbeiten</a:t>
            </a:r>
            <a:endParaRPr lang="de-DE" dirty="0"/>
          </a:p>
        </p:txBody>
      </p:sp>
      <p:sp>
        <p:nvSpPr>
          <p:cNvPr id="3" name="Inhaltsplatzhalter 2"/>
          <p:cNvSpPr>
            <a:spLocks noGrp="1"/>
          </p:cNvSpPr>
          <p:nvPr>
            <p:ph idx="1"/>
          </p:nvPr>
        </p:nvSpPr>
        <p:spPr>
          <a:xfrm>
            <a:off x="288000" y="1260000"/>
            <a:ext cx="7920000" cy="4500000"/>
          </a:xfrm>
          <a:prstGeom prst="rect">
            <a:avLst/>
          </a:prstGeom>
        </p:spPr>
        <p:txBody>
          <a:bodyPr vert="horz" lIns="0" tIns="0" rIns="0" bIns="0"/>
          <a:lstStyle>
            <a:lvl1pPr>
              <a:defRPr b="0" i="0">
                <a:solidFill>
                  <a:srgbClr val="275E18"/>
                </a:solidFill>
                <a:latin typeface="HelveticaNeue LT 75 Bold"/>
                <a:cs typeface="HelveticaNeue LT 75 Bold"/>
              </a:defRPr>
            </a:lvl1pPr>
            <a:lvl2pPr>
              <a:defRPr b="0" i="0">
                <a:latin typeface="HelveticaNeue LT 45 Light"/>
                <a:cs typeface="HelveticaNeue LT 45 Light"/>
              </a:defRPr>
            </a:lvl2pPr>
            <a:lvl3pPr>
              <a:defRPr b="0" i="0">
                <a:latin typeface="HelveticaNeue LT 45 Light"/>
                <a:cs typeface="HelveticaNeue LT 45 Light"/>
              </a:defRPr>
            </a:lvl3pPr>
            <a:lvl4pPr>
              <a:defRPr b="0" i="0">
                <a:latin typeface="HelveticaNeue LT 45 Light"/>
                <a:cs typeface="HelveticaNeue LT 45 Light"/>
              </a:defRPr>
            </a:lvl4pPr>
            <a:lvl5pPr>
              <a:defRPr b="0" i="0">
                <a:latin typeface="HelveticaNeue LT 45 Light"/>
                <a:cs typeface="HelveticaNeue LT 45 Light"/>
              </a:defRPr>
            </a:lvl5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2106736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OS_Folie_B">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Mastertitelformat bearbeiten</a:t>
            </a:r>
            <a:endParaRPr lang="de-DE" dirty="0"/>
          </a:p>
        </p:txBody>
      </p:sp>
      <p:sp>
        <p:nvSpPr>
          <p:cNvPr id="4" name="Inhaltsplatzhalter 2"/>
          <p:cNvSpPr>
            <a:spLocks noGrp="1"/>
          </p:cNvSpPr>
          <p:nvPr>
            <p:ph sz="half" idx="1"/>
          </p:nvPr>
        </p:nvSpPr>
        <p:spPr>
          <a:xfrm>
            <a:off x="288000" y="1259999"/>
            <a:ext cx="7920000" cy="4500000"/>
          </a:xfrm>
          <a:prstGeom prst="rect">
            <a:avLst/>
          </a:prstGeom>
        </p:spPr>
        <p:txBody>
          <a:bodyPr vert="horz" lIns="0" tIns="0" rIns="0" bIns="0"/>
          <a:lstStyle>
            <a:lvl1pPr>
              <a:defRPr sz="2800" b="0" i="0">
                <a:solidFill>
                  <a:srgbClr val="275E18"/>
                </a:solidFill>
                <a:latin typeface="HelveticaNeue LT 75 Bold"/>
                <a:cs typeface="HelveticaNeue LT 75 Bold"/>
              </a:defRPr>
            </a:lvl1pPr>
            <a:lvl2pPr>
              <a:defRPr sz="2400" b="0" i="0">
                <a:latin typeface="HelveticaNeue LT 45 Light"/>
                <a:cs typeface="HelveticaNeue LT 45 Light"/>
              </a:defRPr>
            </a:lvl2pPr>
            <a:lvl3pPr>
              <a:defRPr sz="2000" b="0" i="0">
                <a:latin typeface="HelveticaNeue LT 45 Light"/>
                <a:cs typeface="HelveticaNeue LT 45 Light"/>
              </a:defRPr>
            </a:lvl3pPr>
            <a:lvl4pPr>
              <a:defRPr sz="1800" b="0" i="0">
                <a:latin typeface="HelveticaNeue LT 45 Light"/>
                <a:cs typeface="HelveticaNeue LT 45 Light"/>
              </a:defRPr>
            </a:lvl4pPr>
            <a:lvl5pPr>
              <a:defRPr sz="1800" b="0" i="0">
                <a:latin typeface="HelveticaNeue LT 45 Light"/>
                <a:cs typeface="HelveticaNeue LT 45 Light"/>
              </a:defRPr>
            </a:lvl5pPr>
            <a:lvl6pPr>
              <a:defRPr sz="1800"/>
            </a:lvl6pPr>
            <a:lvl7pPr>
              <a:defRPr sz="1800"/>
            </a:lvl7pPr>
            <a:lvl8pPr>
              <a:defRPr sz="1800"/>
            </a:lvl8pPr>
            <a:lvl9pPr>
              <a:defRPr sz="18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3343905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OS_Folie_C_blanko">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Mastertitelformat bearbeiten</a:t>
            </a:r>
            <a:endParaRPr lang="de-DE" dirty="0"/>
          </a:p>
        </p:txBody>
      </p:sp>
    </p:spTree>
    <p:extLst>
      <p:ext uri="{BB962C8B-B14F-4D97-AF65-F5344CB8AC3E}">
        <p14:creationId xmlns:p14="http://schemas.microsoft.com/office/powerpoint/2010/main" val="4031951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6"/>
          <p:cNvSpPr>
            <a:spLocks noChangeArrowheads="1"/>
          </p:cNvSpPr>
          <p:nvPr/>
        </p:nvSpPr>
        <p:spPr bwMode="auto">
          <a:xfrm>
            <a:off x="0" y="6029325"/>
            <a:ext cx="9144000" cy="828675"/>
          </a:xfrm>
          <a:prstGeom prst="rect">
            <a:avLst/>
          </a:prstGeom>
          <a:solidFill>
            <a:srgbClr val="57AB2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p>
            <a:pPr algn="ctr" eaLnBrk="0" hangingPunct="0">
              <a:spcBef>
                <a:spcPct val="50000"/>
              </a:spcBef>
            </a:pPr>
            <a:endParaRPr lang="de-DE"/>
          </a:p>
        </p:txBody>
      </p:sp>
      <p:sp>
        <p:nvSpPr>
          <p:cNvPr id="134170" name="Rectangle 26"/>
          <p:cNvSpPr>
            <a:spLocks noGrp="1" noChangeArrowheads="1"/>
          </p:cNvSpPr>
          <p:nvPr>
            <p:ph type="title"/>
          </p:nvPr>
        </p:nvSpPr>
        <p:spPr bwMode="auto">
          <a:xfrm>
            <a:off x="287338" y="6102350"/>
            <a:ext cx="5943600"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de-DE" dirty="0" smtClean="0"/>
              <a:t>Mastertitelformat bearbeiten</a:t>
            </a:r>
            <a:endParaRPr lang="de-DE" dirty="0"/>
          </a:p>
        </p:txBody>
      </p:sp>
      <p:pic>
        <p:nvPicPr>
          <p:cNvPr id="1028" name="Picture 38" descr="SOS_Logo_Deu_2010_Weiss_600"/>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875463" y="6102350"/>
            <a:ext cx="1981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13" r:id="rId7"/>
    <p:sldLayoutId id="2147483914" r:id="rId8"/>
    <p:sldLayoutId id="2147483915" r:id="rId9"/>
    <p:sldLayoutId id="2147483922" r:id="rId10"/>
  </p:sldLayoutIdLst>
  <p:txStyles>
    <p:titleStyle>
      <a:lvl1pPr algn="l" rtl="0" eaLnBrk="0" fontAlgn="base" hangingPunct="0">
        <a:lnSpc>
          <a:spcPct val="130000"/>
        </a:lnSpc>
        <a:spcBef>
          <a:spcPts val="1200"/>
        </a:spcBef>
        <a:spcAft>
          <a:spcPct val="0"/>
        </a:spcAft>
        <a:defRPr sz="1600">
          <a:solidFill>
            <a:schemeClr val="bg1"/>
          </a:solidFill>
          <a:latin typeface="HelveticaNeue LT 45 Light"/>
          <a:ea typeface="+mj-ea"/>
          <a:cs typeface="HelveticaNeue LT 45 Light"/>
        </a:defRPr>
      </a:lvl1pPr>
      <a:lvl2pPr algn="l" rtl="0" eaLnBrk="0" fontAlgn="base" hangingPunct="0">
        <a:lnSpc>
          <a:spcPct val="130000"/>
        </a:lnSpc>
        <a:spcBef>
          <a:spcPts val="1200"/>
        </a:spcBef>
        <a:spcAft>
          <a:spcPct val="0"/>
        </a:spcAft>
        <a:defRPr sz="1600">
          <a:solidFill>
            <a:schemeClr val="bg1"/>
          </a:solidFill>
          <a:latin typeface="HelveticaNeue LT 45 Light" charset="0"/>
          <a:ea typeface="ＭＳ Ｐゴシック" charset="0"/>
          <a:cs typeface="ＭＳ Ｐゴシック" charset="0"/>
        </a:defRPr>
      </a:lvl2pPr>
      <a:lvl3pPr algn="l" rtl="0" eaLnBrk="0" fontAlgn="base" hangingPunct="0">
        <a:lnSpc>
          <a:spcPct val="130000"/>
        </a:lnSpc>
        <a:spcBef>
          <a:spcPts val="1200"/>
        </a:spcBef>
        <a:spcAft>
          <a:spcPct val="0"/>
        </a:spcAft>
        <a:defRPr sz="1600">
          <a:solidFill>
            <a:schemeClr val="bg1"/>
          </a:solidFill>
          <a:latin typeface="HelveticaNeue LT 45 Light" charset="0"/>
          <a:ea typeface="ＭＳ Ｐゴシック" charset="0"/>
          <a:cs typeface="ＭＳ Ｐゴシック" charset="0"/>
        </a:defRPr>
      </a:lvl3pPr>
      <a:lvl4pPr algn="l" rtl="0" eaLnBrk="0" fontAlgn="base" hangingPunct="0">
        <a:lnSpc>
          <a:spcPct val="130000"/>
        </a:lnSpc>
        <a:spcBef>
          <a:spcPts val="1200"/>
        </a:spcBef>
        <a:spcAft>
          <a:spcPct val="0"/>
        </a:spcAft>
        <a:defRPr sz="1600">
          <a:solidFill>
            <a:schemeClr val="bg1"/>
          </a:solidFill>
          <a:latin typeface="HelveticaNeue LT 45 Light" charset="0"/>
          <a:ea typeface="ＭＳ Ｐゴシック" charset="0"/>
          <a:cs typeface="ＭＳ Ｐゴシック" charset="0"/>
        </a:defRPr>
      </a:lvl4pPr>
      <a:lvl5pPr algn="l" rtl="0" eaLnBrk="0" fontAlgn="base" hangingPunct="0">
        <a:lnSpc>
          <a:spcPct val="130000"/>
        </a:lnSpc>
        <a:spcBef>
          <a:spcPts val="1200"/>
        </a:spcBef>
        <a:spcAft>
          <a:spcPct val="0"/>
        </a:spcAft>
        <a:defRPr sz="1600">
          <a:solidFill>
            <a:schemeClr val="bg1"/>
          </a:solidFill>
          <a:latin typeface="HelveticaNeue LT 45 Light" charset="0"/>
          <a:ea typeface="ＭＳ Ｐゴシック" charset="0"/>
          <a:cs typeface="ＭＳ Ｐゴシック" charset="0"/>
        </a:defRPr>
      </a:lvl5pPr>
      <a:lvl6pPr marL="457200" algn="l" rtl="0" eaLnBrk="0" fontAlgn="base" hangingPunct="0">
        <a:lnSpc>
          <a:spcPct val="130000"/>
        </a:lnSpc>
        <a:spcBef>
          <a:spcPct val="0"/>
        </a:spcBef>
        <a:spcAft>
          <a:spcPct val="0"/>
        </a:spcAft>
        <a:defRPr sz="1400">
          <a:solidFill>
            <a:schemeClr val="bg1"/>
          </a:solidFill>
          <a:latin typeface="Arial" charset="0"/>
          <a:ea typeface="ＭＳ Ｐゴシック" charset="0"/>
        </a:defRPr>
      </a:lvl6pPr>
      <a:lvl7pPr marL="914400" algn="l" rtl="0" eaLnBrk="0" fontAlgn="base" hangingPunct="0">
        <a:lnSpc>
          <a:spcPct val="130000"/>
        </a:lnSpc>
        <a:spcBef>
          <a:spcPct val="0"/>
        </a:spcBef>
        <a:spcAft>
          <a:spcPct val="0"/>
        </a:spcAft>
        <a:defRPr sz="1400">
          <a:solidFill>
            <a:schemeClr val="bg1"/>
          </a:solidFill>
          <a:latin typeface="Arial" charset="0"/>
          <a:ea typeface="ＭＳ Ｐゴシック" charset="0"/>
        </a:defRPr>
      </a:lvl7pPr>
      <a:lvl8pPr marL="1371600" algn="l" rtl="0" eaLnBrk="0" fontAlgn="base" hangingPunct="0">
        <a:lnSpc>
          <a:spcPct val="130000"/>
        </a:lnSpc>
        <a:spcBef>
          <a:spcPct val="0"/>
        </a:spcBef>
        <a:spcAft>
          <a:spcPct val="0"/>
        </a:spcAft>
        <a:defRPr sz="1400">
          <a:solidFill>
            <a:schemeClr val="bg1"/>
          </a:solidFill>
          <a:latin typeface="Arial" charset="0"/>
          <a:ea typeface="ＭＳ Ｐゴシック" charset="0"/>
        </a:defRPr>
      </a:lvl8pPr>
      <a:lvl9pPr marL="1828800" algn="l" rtl="0" eaLnBrk="0" fontAlgn="base" hangingPunct="0">
        <a:lnSpc>
          <a:spcPct val="130000"/>
        </a:lnSpc>
        <a:spcBef>
          <a:spcPct val="0"/>
        </a:spcBef>
        <a:spcAft>
          <a:spcPct val="0"/>
        </a:spcAft>
        <a:defRPr sz="1400">
          <a:solidFill>
            <a:schemeClr val="bg1"/>
          </a:solidFill>
          <a:latin typeface="Arial" charset="0"/>
          <a:ea typeface="ＭＳ Ｐゴシック" charset="0"/>
        </a:defRPr>
      </a:lvl9pPr>
    </p:titleStyle>
    <p:bodyStyle>
      <a:lvl1pPr marL="342900" indent="-342900" algn="l" rtl="0" eaLnBrk="0" fontAlgn="base" hangingPunct="0">
        <a:spcBef>
          <a:spcPct val="20000"/>
        </a:spcBef>
        <a:spcAft>
          <a:spcPct val="0"/>
        </a:spcAft>
        <a:buClr>
          <a:srgbClr val="87B745"/>
        </a:buClr>
        <a:buFont typeface="Wingdings" charset="0"/>
        <a:defRPr sz="20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rgbClr val="87B745"/>
        </a:buClr>
        <a:buFont typeface="Wingdings" charset="0"/>
        <a:defRPr sz="2000">
          <a:solidFill>
            <a:schemeClr val="tx1"/>
          </a:solidFill>
          <a:latin typeface="+mn-lt"/>
          <a:ea typeface="+mn-ea"/>
        </a:defRPr>
      </a:lvl2pPr>
      <a:lvl3pPr marL="1143000" indent="-228600" algn="l" rtl="0" eaLnBrk="0" fontAlgn="base" hangingPunct="0">
        <a:spcBef>
          <a:spcPct val="20000"/>
        </a:spcBef>
        <a:spcAft>
          <a:spcPct val="0"/>
        </a:spcAft>
        <a:buClr>
          <a:srgbClr val="87B745"/>
        </a:buClr>
        <a:buFont typeface="Wingdings" charset="0"/>
        <a:defRPr sz="2000">
          <a:solidFill>
            <a:schemeClr val="tx1"/>
          </a:solidFill>
          <a:latin typeface="+mn-lt"/>
          <a:ea typeface="+mn-ea"/>
        </a:defRPr>
      </a:lvl3pPr>
      <a:lvl4pPr marL="1600200" indent="-228600" algn="l" rtl="0" eaLnBrk="0" fontAlgn="base" hangingPunct="0">
        <a:spcBef>
          <a:spcPct val="20000"/>
        </a:spcBef>
        <a:spcAft>
          <a:spcPct val="0"/>
        </a:spcAft>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18.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2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2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31.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997529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pPr>
              <a:defRPr/>
            </a:pPr>
            <a:r>
              <a:rPr lang="de-DE" dirty="0" smtClean="0"/>
              <a:t>Kinderrechtequiz</a:t>
            </a:r>
            <a:endParaRPr lang="de-DE" dirty="0"/>
          </a:p>
        </p:txBody>
      </p:sp>
      <p:sp>
        <p:nvSpPr>
          <p:cNvPr id="2" name="Textfeld 1"/>
          <p:cNvSpPr txBox="1"/>
          <p:nvPr/>
        </p:nvSpPr>
        <p:spPr>
          <a:xfrm>
            <a:off x="107504" y="188640"/>
            <a:ext cx="8064896" cy="954107"/>
          </a:xfrm>
          <a:prstGeom prst="rect">
            <a:avLst/>
          </a:prstGeom>
          <a:noFill/>
        </p:spPr>
        <p:txBody>
          <a:bodyPr wrap="square" rtlCol="0">
            <a:spAutoFit/>
          </a:bodyPr>
          <a:lstStyle/>
          <a:p>
            <a:r>
              <a:rPr lang="de-DE" sz="2800" dirty="0" smtClean="0">
                <a:latin typeface="HelveticaNeue LT 45 Light" panose="020B0404020002020204" pitchFamily="34" charset="0"/>
              </a:rPr>
              <a:t>Dürfen Kinder im Haushalt Wäsche waschen, kochen, Müll raustragen oder staubsaugen?</a:t>
            </a:r>
            <a:endParaRPr lang="de-DE" sz="2800" dirty="0">
              <a:latin typeface="HelveticaNeue LT 45 Light" panose="020B0404020002020204" pitchFamily="34" charset="0"/>
            </a:endParaRPr>
          </a:p>
        </p:txBody>
      </p:sp>
      <p:sp>
        <p:nvSpPr>
          <p:cNvPr id="5" name="AutoShape 4" descr="Bildergebnis für 1 2 oder dre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6" name="AutoShape 6" descr="Bildergebnis für 1 2 oder dre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7" name="Rechteck 16"/>
          <p:cNvSpPr/>
          <p:nvPr/>
        </p:nvSpPr>
        <p:spPr bwMode="auto">
          <a:xfrm>
            <a:off x="100335" y="1916832"/>
            <a:ext cx="2671465" cy="3888432"/>
          </a:xfrm>
          <a:prstGeom prst="rect">
            <a:avLst/>
          </a:prstGeom>
          <a:solidFill>
            <a:srgbClr val="FFC000"/>
          </a:solidFill>
          <a:ln w="9525" cap="flat" cmpd="sng" algn="ctr">
            <a:solidFill>
              <a:srgbClr val="FFC00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1" name="Rechteck 20"/>
          <p:cNvSpPr/>
          <p:nvPr/>
        </p:nvSpPr>
        <p:spPr bwMode="auto">
          <a:xfrm>
            <a:off x="100335" y="1268760"/>
            <a:ext cx="2671465" cy="576064"/>
          </a:xfrm>
          <a:prstGeom prst="rect">
            <a:avLst/>
          </a:prstGeom>
          <a:solidFill>
            <a:srgbClr val="FF9900"/>
          </a:solidFill>
          <a:ln w="9525" cap="flat" cmpd="sng" algn="ctr">
            <a:solidFill>
              <a:srgbClr val="FF990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2" name="Textfeld 21"/>
          <p:cNvSpPr txBox="1"/>
          <p:nvPr/>
        </p:nvSpPr>
        <p:spPr>
          <a:xfrm>
            <a:off x="1187624" y="1268760"/>
            <a:ext cx="1093195" cy="646331"/>
          </a:xfrm>
          <a:prstGeom prst="rect">
            <a:avLst/>
          </a:prstGeom>
          <a:noFill/>
        </p:spPr>
        <p:txBody>
          <a:bodyPr wrap="square" rtlCol="0">
            <a:spAutoFit/>
          </a:bodyPr>
          <a:lstStyle/>
          <a:p>
            <a:r>
              <a:rPr lang="de-DE" sz="3600" dirty="0" smtClean="0">
                <a:latin typeface="HelveticaNeue LT 45 Light" panose="020B0404020002020204" pitchFamily="34" charset="0"/>
              </a:rPr>
              <a:t>1</a:t>
            </a:r>
            <a:r>
              <a:rPr lang="de-DE" sz="3600" dirty="0" smtClean="0">
                <a:solidFill>
                  <a:srgbClr val="FF0000"/>
                </a:solidFill>
              </a:rPr>
              <a:t> </a:t>
            </a:r>
            <a:endParaRPr lang="de-DE" sz="3600" dirty="0">
              <a:solidFill>
                <a:srgbClr val="FF0000"/>
              </a:solidFill>
            </a:endParaRPr>
          </a:p>
        </p:txBody>
      </p:sp>
      <p:sp>
        <p:nvSpPr>
          <p:cNvPr id="24" name="Rechteck 23"/>
          <p:cNvSpPr/>
          <p:nvPr/>
        </p:nvSpPr>
        <p:spPr bwMode="auto">
          <a:xfrm>
            <a:off x="3268687" y="1916832"/>
            <a:ext cx="2671465" cy="3888432"/>
          </a:xfrm>
          <a:prstGeom prst="rect">
            <a:avLst/>
          </a:prstGeom>
          <a:solidFill>
            <a:schemeClr val="accent1">
              <a:lumMod val="60000"/>
              <a:lumOff val="40000"/>
            </a:schemeClr>
          </a:solidFill>
          <a:ln w="9525" cap="flat" cmpd="sng" algn="ctr">
            <a:solidFill>
              <a:schemeClr val="accent1">
                <a:lumMod val="60000"/>
                <a:lumOff val="40000"/>
              </a:schemeClr>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5" name="Rechteck 24"/>
          <p:cNvSpPr/>
          <p:nvPr/>
        </p:nvSpPr>
        <p:spPr bwMode="auto">
          <a:xfrm>
            <a:off x="3268687" y="1268760"/>
            <a:ext cx="2671465" cy="576064"/>
          </a:xfrm>
          <a:prstGeom prst="rect">
            <a:avLst/>
          </a:prstGeom>
          <a:solidFill>
            <a:schemeClr val="accent1">
              <a:lumMod val="75000"/>
            </a:schemeClr>
          </a:solidFill>
          <a:ln w="9525" cap="flat" cmpd="sng" algn="ctr">
            <a:solidFill>
              <a:schemeClr val="accent1">
                <a:lumMod val="60000"/>
                <a:lumOff val="40000"/>
              </a:schemeClr>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6" name="Textfeld 25"/>
          <p:cNvSpPr txBox="1"/>
          <p:nvPr/>
        </p:nvSpPr>
        <p:spPr>
          <a:xfrm>
            <a:off x="4355976" y="1268760"/>
            <a:ext cx="1093195" cy="646331"/>
          </a:xfrm>
          <a:prstGeom prst="rect">
            <a:avLst/>
          </a:prstGeom>
          <a:noFill/>
        </p:spPr>
        <p:txBody>
          <a:bodyPr wrap="square" rtlCol="0">
            <a:spAutoFit/>
          </a:bodyPr>
          <a:lstStyle/>
          <a:p>
            <a:r>
              <a:rPr lang="de-DE" sz="3600" dirty="0" smtClean="0">
                <a:latin typeface="HelveticaNeue LT 45 Light" panose="020B0404020002020204" pitchFamily="34" charset="0"/>
              </a:rPr>
              <a:t>2</a:t>
            </a:r>
            <a:r>
              <a:rPr lang="de-DE" sz="3600" dirty="0" smtClean="0">
                <a:solidFill>
                  <a:srgbClr val="FF0000"/>
                </a:solidFill>
              </a:rPr>
              <a:t> </a:t>
            </a:r>
            <a:endParaRPr lang="de-DE" sz="3600" dirty="0">
              <a:solidFill>
                <a:srgbClr val="FF0000"/>
              </a:solidFill>
            </a:endParaRPr>
          </a:p>
        </p:txBody>
      </p:sp>
      <p:sp>
        <p:nvSpPr>
          <p:cNvPr id="27" name="Rechteck 26"/>
          <p:cNvSpPr/>
          <p:nvPr/>
        </p:nvSpPr>
        <p:spPr bwMode="auto">
          <a:xfrm>
            <a:off x="6365031" y="1916832"/>
            <a:ext cx="2671465" cy="3888432"/>
          </a:xfrm>
          <a:prstGeom prst="rect">
            <a:avLst/>
          </a:prstGeom>
          <a:solidFill>
            <a:srgbClr val="92D050"/>
          </a:solidFill>
          <a:ln w="9525" cap="flat" cmpd="sng" algn="ctr">
            <a:solidFill>
              <a:srgbClr val="92D05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8" name="Rechteck 27"/>
          <p:cNvSpPr/>
          <p:nvPr/>
        </p:nvSpPr>
        <p:spPr bwMode="auto">
          <a:xfrm>
            <a:off x="6365031" y="1268760"/>
            <a:ext cx="2671465" cy="576064"/>
          </a:xfrm>
          <a:prstGeom prst="rect">
            <a:avLst/>
          </a:prstGeom>
          <a:solidFill>
            <a:srgbClr val="57AB27"/>
          </a:solidFill>
          <a:ln w="9525" cap="flat" cmpd="sng" algn="ctr">
            <a:solidFill>
              <a:srgbClr val="57AB27"/>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9" name="Textfeld 28"/>
          <p:cNvSpPr txBox="1"/>
          <p:nvPr/>
        </p:nvSpPr>
        <p:spPr>
          <a:xfrm>
            <a:off x="7452320" y="1268760"/>
            <a:ext cx="1093195" cy="646331"/>
          </a:xfrm>
          <a:prstGeom prst="rect">
            <a:avLst/>
          </a:prstGeom>
          <a:noFill/>
        </p:spPr>
        <p:txBody>
          <a:bodyPr wrap="square" rtlCol="0">
            <a:spAutoFit/>
          </a:bodyPr>
          <a:lstStyle/>
          <a:p>
            <a:r>
              <a:rPr lang="de-DE" sz="3600" dirty="0" smtClean="0">
                <a:latin typeface="HelveticaNeue LT 45 Light" panose="020B0404020002020204" pitchFamily="34" charset="0"/>
              </a:rPr>
              <a:t>3</a:t>
            </a:r>
            <a:r>
              <a:rPr lang="de-DE" sz="3600" dirty="0" smtClean="0">
                <a:solidFill>
                  <a:srgbClr val="FF0000"/>
                </a:solidFill>
              </a:rPr>
              <a:t> </a:t>
            </a:r>
            <a:endParaRPr lang="de-DE" sz="3600" dirty="0">
              <a:solidFill>
                <a:srgbClr val="FF0000"/>
              </a:solidFill>
            </a:endParaRPr>
          </a:p>
        </p:txBody>
      </p:sp>
      <p:sp>
        <p:nvSpPr>
          <p:cNvPr id="23" name="Textfeld 22"/>
          <p:cNvSpPr txBox="1"/>
          <p:nvPr/>
        </p:nvSpPr>
        <p:spPr>
          <a:xfrm>
            <a:off x="307975" y="2132856"/>
            <a:ext cx="2031777" cy="1631216"/>
          </a:xfrm>
          <a:prstGeom prst="rect">
            <a:avLst/>
          </a:prstGeom>
          <a:noFill/>
        </p:spPr>
        <p:txBody>
          <a:bodyPr wrap="square" rtlCol="0">
            <a:spAutoFit/>
          </a:bodyPr>
          <a:lstStyle/>
          <a:p>
            <a:r>
              <a:rPr lang="de-DE" dirty="0" smtClean="0">
                <a:latin typeface="HelveticaNeue LT 45 Light" panose="020B0404020002020204" pitchFamily="34" charset="0"/>
              </a:rPr>
              <a:t>Nein, dafür haben Kinder keine Zeit. Das machen deshalb die Eltern.</a:t>
            </a:r>
            <a:endParaRPr lang="de-DE" dirty="0">
              <a:latin typeface="HelveticaNeue LT 45 Light" panose="020B0404020002020204" pitchFamily="34" charset="0"/>
            </a:endParaRPr>
          </a:p>
        </p:txBody>
      </p:sp>
      <p:sp>
        <p:nvSpPr>
          <p:cNvPr id="31" name="Textfeld 30"/>
          <p:cNvSpPr txBox="1"/>
          <p:nvPr/>
        </p:nvSpPr>
        <p:spPr>
          <a:xfrm>
            <a:off x="3476327" y="2132856"/>
            <a:ext cx="2031777" cy="1015663"/>
          </a:xfrm>
          <a:prstGeom prst="rect">
            <a:avLst/>
          </a:prstGeom>
          <a:noFill/>
        </p:spPr>
        <p:txBody>
          <a:bodyPr wrap="square" rtlCol="0">
            <a:spAutoFit/>
          </a:bodyPr>
          <a:lstStyle/>
          <a:p>
            <a:r>
              <a:rPr lang="de-DE" dirty="0" smtClean="0">
                <a:latin typeface="HelveticaNeue LT 45 Light" panose="020B0404020002020204" pitchFamily="34" charset="0"/>
              </a:rPr>
              <a:t>Ja, damit sie selbständig werden.</a:t>
            </a:r>
            <a:endParaRPr lang="de-DE" dirty="0">
              <a:latin typeface="HelveticaNeue LT 45 Light" panose="020B0404020002020204" pitchFamily="34" charset="0"/>
            </a:endParaRPr>
          </a:p>
        </p:txBody>
      </p:sp>
      <p:sp>
        <p:nvSpPr>
          <p:cNvPr id="32" name="Textfeld 31"/>
          <p:cNvSpPr txBox="1"/>
          <p:nvPr/>
        </p:nvSpPr>
        <p:spPr>
          <a:xfrm>
            <a:off x="6716687" y="2060848"/>
            <a:ext cx="2031777" cy="1323439"/>
          </a:xfrm>
          <a:prstGeom prst="rect">
            <a:avLst/>
          </a:prstGeom>
          <a:noFill/>
        </p:spPr>
        <p:txBody>
          <a:bodyPr wrap="square" rtlCol="0">
            <a:spAutoFit/>
          </a:bodyPr>
          <a:lstStyle/>
          <a:p>
            <a:r>
              <a:rPr lang="de-DE" dirty="0" smtClean="0">
                <a:latin typeface="HelveticaNeue LT 45 Light" panose="020B0404020002020204" pitchFamily="34" charset="0"/>
              </a:rPr>
              <a:t>Nur wenn die Eltern ihnen dafür Geld geben.</a:t>
            </a:r>
            <a:endParaRPr lang="de-DE" dirty="0">
              <a:latin typeface="HelveticaNeue LT 45 Light" panose="020B0404020002020204" pitchFamily="34" charset="0"/>
            </a:endParaRPr>
          </a:p>
        </p:txBody>
      </p:sp>
      <p:pic>
        <p:nvPicPr>
          <p:cNvPr id="12290" name="Picture 2" descr="Geld, Bargeld, Us Dollar, Groschen, Münzen, Währu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6744" y="4509120"/>
            <a:ext cx="1979712" cy="1119339"/>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Bildergebnis für clip arts putz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1919" y="4077072"/>
            <a:ext cx="1724607" cy="1563697"/>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Bildergebnis für clip arts  putzen mit kinder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4386" y="4392410"/>
            <a:ext cx="1907403" cy="1222606"/>
          </a:xfrm>
          <a:prstGeom prst="rect">
            <a:avLst/>
          </a:prstGeom>
          <a:noFill/>
          <a:extLst>
            <a:ext uri="{909E8E84-426E-40DD-AFC4-6F175D3DCCD1}">
              <a14:hiddenFill xmlns:a14="http://schemas.microsoft.com/office/drawing/2010/main">
                <a:solidFill>
                  <a:srgbClr val="FFFFFF"/>
                </a:solidFill>
              </a14:hiddenFill>
            </a:ext>
          </a:extLst>
        </p:spPr>
      </p:pic>
      <p:pic>
        <p:nvPicPr>
          <p:cNvPr id="4" name="Refrain_Chöre_Bewegungsquiz.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034952" y="6248400"/>
            <a:ext cx="609600" cy="609600"/>
          </a:xfrm>
          <a:prstGeom prst="rect">
            <a:avLst/>
          </a:prstGeom>
        </p:spPr>
      </p:pic>
    </p:spTree>
    <p:extLst>
      <p:ext uri="{BB962C8B-B14F-4D97-AF65-F5344CB8AC3E}">
        <p14:creationId xmlns:p14="http://schemas.microsoft.com/office/powerpoint/2010/main" val="162024260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nodeType="withEffect">
                                  <p:stCondLst>
                                    <p:cond delay="0"/>
                                  </p:stCondLst>
                                  <p:childTnLst>
                                    <p:set>
                                      <p:cBhvr>
                                        <p:cTn id="12" dur="1" fill="hold">
                                          <p:stCondLst>
                                            <p:cond delay="0"/>
                                          </p:stCondLst>
                                        </p:cTn>
                                        <p:tgtEl>
                                          <p:spTgt spid="12294"/>
                                        </p:tgtEl>
                                        <p:attrNameLst>
                                          <p:attrName>style.visibility</p:attrName>
                                        </p:attrNameLst>
                                      </p:cBhvr>
                                      <p:to>
                                        <p:strVal val="visible"/>
                                      </p:to>
                                    </p:set>
                                    <p:animEffect transition="in" filter="barn(inVertical)">
                                      <p:cBhvr>
                                        <p:cTn id="13" dur="500"/>
                                        <p:tgtEl>
                                          <p:spTgt spid="1229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inVertical)">
                                      <p:cBhvr>
                                        <p:cTn id="18" dur="500"/>
                                        <p:tgtEl>
                                          <p:spTgt spid="3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par>
                                <p:cTn id="22" presetID="16" presetClass="entr" presetSubtype="21" fill="hold" nodeType="withEffect">
                                  <p:stCondLst>
                                    <p:cond delay="0"/>
                                  </p:stCondLst>
                                  <p:childTnLst>
                                    <p:set>
                                      <p:cBhvr>
                                        <p:cTn id="23" dur="1" fill="hold">
                                          <p:stCondLst>
                                            <p:cond delay="0"/>
                                          </p:stCondLst>
                                        </p:cTn>
                                        <p:tgtEl>
                                          <p:spTgt spid="12292"/>
                                        </p:tgtEl>
                                        <p:attrNameLst>
                                          <p:attrName>style.visibility</p:attrName>
                                        </p:attrNameLst>
                                      </p:cBhvr>
                                      <p:to>
                                        <p:strVal val="visible"/>
                                      </p:to>
                                    </p:set>
                                    <p:animEffect transition="in" filter="barn(inVertical)">
                                      <p:cBhvr>
                                        <p:cTn id="24" dur="500"/>
                                        <p:tgtEl>
                                          <p:spTgt spid="1229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arn(inVertical)">
                                      <p:cBhvr>
                                        <p:cTn id="32" dur="500"/>
                                        <p:tgtEl>
                                          <p:spTgt spid="32"/>
                                        </p:tgtEl>
                                      </p:cBhvr>
                                    </p:animEffect>
                                  </p:childTnLst>
                                </p:cTn>
                              </p:par>
                              <p:par>
                                <p:cTn id="33" presetID="16" presetClass="entr" presetSubtype="21" fill="hold" nodeType="withEffect">
                                  <p:stCondLst>
                                    <p:cond delay="0"/>
                                  </p:stCondLst>
                                  <p:childTnLst>
                                    <p:set>
                                      <p:cBhvr>
                                        <p:cTn id="34" dur="1" fill="hold">
                                          <p:stCondLst>
                                            <p:cond delay="0"/>
                                          </p:stCondLst>
                                        </p:cTn>
                                        <p:tgtEl>
                                          <p:spTgt spid="12290"/>
                                        </p:tgtEl>
                                        <p:attrNameLst>
                                          <p:attrName>style.visibility</p:attrName>
                                        </p:attrNameLst>
                                      </p:cBhvr>
                                      <p:to>
                                        <p:strVal val="visible"/>
                                      </p:to>
                                    </p:set>
                                    <p:animEffect transition="in" filter="barn(inVertical)">
                                      <p:cBhvr>
                                        <p:cTn id="35" dur="500"/>
                                        <p:tgtEl>
                                          <p:spTgt spid="12290"/>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23277" fill="hold"/>
                                        <p:tgtEl>
                                          <p:spTgt spid="4"/>
                                        </p:tgtEl>
                                      </p:cBhvr>
                                    </p:cmd>
                                  </p:childTnLst>
                                </p:cTn>
                              </p:par>
                            </p:childTnLst>
                          </p:cTn>
                        </p:par>
                      </p:childTnLst>
                    </p:cTn>
                  </p:par>
                  <p:par>
                    <p:cTn id="40" fill="hold">
                      <p:stCondLst>
                        <p:cond delay="indefinite"/>
                      </p:stCondLst>
                      <p:childTnLst>
                        <p:par>
                          <p:cTn id="41" fill="hold">
                            <p:stCondLst>
                              <p:cond delay="0"/>
                            </p:stCondLst>
                            <p:childTnLst>
                              <p:par>
                                <p:cTn id="42" presetID="2" presetClass="exit" presetSubtype="4" fill="hold" grpId="1" nodeType="clickEffect">
                                  <p:stCondLst>
                                    <p:cond delay="0"/>
                                  </p:stCondLst>
                                  <p:childTnLst>
                                    <p:anim calcmode="lin" valueType="num">
                                      <p:cBhvr additive="base">
                                        <p:cTn id="43" dur="500"/>
                                        <p:tgtEl>
                                          <p:spTgt spid="23"/>
                                        </p:tgtEl>
                                        <p:attrNameLst>
                                          <p:attrName>ppt_x</p:attrName>
                                        </p:attrNameLst>
                                      </p:cBhvr>
                                      <p:tavLst>
                                        <p:tav tm="0">
                                          <p:val>
                                            <p:strVal val="ppt_x"/>
                                          </p:val>
                                        </p:tav>
                                        <p:tav tm="100000">
                                          <p:val>
                                            <p:strVal val="ppt_x"/>
                                          </p:val>
                                        </p:tav>
                                      </p:tavLst>
                                    </p:anim>
                                    <p:anim calcmode="lin" valueType="num">
                                      <p:cBhvr additive="base">
                                        <p:cTn id="44" dur="500"/>
                                        <p:tgtEl>
                                          <p:spTgt spid="23"/>
                                        </p:tgtEl>
                                        <p:attrNameLst>
                                          <p:attrName>ppt_y</p:attrName>
                                        </p:attrNameLst>
                                      </p:cBhvr>
                                      <p:tavLst>
                                        <p:tav tm="0">
                                          <p:val>
                                            <p:strVal val="ppt_y"/>
                                          </p:val>
                                        </p:tav>
                                        <p:tav tm="100000">
                                          <p:val>
                                            <p:strVal val="1+ppt_h/2"/>
                                          </p:val>
                                        </p:tav>
                                      </p:tavLst>
                                    </p:anim>
                                    <p:set>
                                      <p:cBhvr>
                                        <p:cTn id="45" dur="1" fill="hold">
                                          <p:stCondLst>
                                            <p:cond delay="499"/>
                                          </p:stCondLst>
                                        </p:cTn>
                                        <p:tgtEl>
                                          <p:spTgt spid="23"/>
                                        </p:tgtEl>
                                        <p:attrNameLst>
                                          <p:attrName>style.visibility</p:attrName>
                                        </p:attrNameLst>
                                      </p:cBhvr>
                                      <p:to>
                                        <p:strVal val="hidden"/>
                                      </p:to>
                                    </p:set>
                                  </p:childTnLst>
                                </p:cTn>
                              </p:par>
                              <p:par>
                                <p:cTn id="46" presetID="2" presetClass="exit" presetSubtype="4" fill="hold" grpId="1" nodeType="withEffect">
                                  <p:stCondLst>
                                    <p:cond delay="0"/>
                                  </p:stCondLst>
                                  <p:childTnLst>
                                    <p:anim calcmode="lin" valueType="num">
                                      <p:cBhvr additive="base">
                                        <p:cTn id="47" dur="500"/>
                                        <p:tgtEl>
                                          <p:spTgt spid="17"/>
                                        </p:tgtEl>
                                        <p:attrNameLst>
                                          <p:attrName>ppt_x</p:attrName>
                                        </p:attrNameLst>
                                      </p:cBhvr>
                                      <p:tavLst>
                                        <p:tav tm="0">
                                          <p:val>
                                            <p:strVal val="ppt_x"/>
                                          </p:val>
                                        </p:tav>
                                        <p:tav tm="100000">
                                          <p:val>
                                            <p:strVal val="ppt_x"/>
                                          </p:val>
                                        </p:tav>
                                      </p:tavLst>
                                    </p:anim>
                                    <p:anim calcmode="lin" valueType="num">
                                      <p:cBhvr additive="base">
                                        <p:cTn id="48" dur="500"/>
                                        <p:tgtEl>
                                          <p:spTgt spid="17"/>
                                        </p:tgtEl>
                                        <p:attrNameLst>
                                          <p:attrName>ppt_y</p:attrName>
                                        </p:attrNameLst>
                                      </p:cBhvr>
                                      <p:tavLst>
                                        <p:tav tm="0">
                                          <p:val>
                                            <p:strVal val="ppt_y"/>
                                          </p:val>
                                        </p:tav>
                                        <p:tav tm="100000">
                                          <p:val>
                                            <p:strVal val="1+ppt_h/2"/>
                                          </p:val>
                                        </p:tav>
                                      </p:tavLst>
                                    </p:anim>
                                    <p:set>
                                      <p:cBhvr>
                                        <p:cTn id="49" dur="1" fill="hold">
                                          <p:stCondLst>
                                            <p:cond delay="499"/>
                                          </p:stCondLst>
                                        </p:cTn>
                                        <p:tgtEl>
                                          <p:spTgt spid="17"/>
                                        </p:tgtEl>
                                        <p:attrNameLst>
                                          <p:attrName>style.visibility</p:attrName>
                                        </p:attrNameLst>
                                      </p:cBhvr>
                                      <p:to>
                                        <p:strVal val="hidden"/>
                                      </p:to>
                                    </p:set>
                                  </p:childTnLst>
                                </p:cTn>
                              </p:par>
                              <p:par>
                                <p:cTn id="50" presetID="2" presetClass="exit" presetSubtype="4" fill="hold" nodeType="withEffect">
                                  <p:stCondLst>
                                    <p:cond delay="0"/>
                                  </p:stCondLst>
                                  <p:childTnLst>
                                    <p:anim calcmode="lin" valueType="num">
                                      <p:cBhvr additive="base">
                                        <p:cTn id="51" dur="500"/>
                                        <p:tgtEl>
                                          <p:spTgt spid="12294"/>
                                        </p:tgtEl>
                                        <p:attrNameLst>
                                          <p:attrName>ppt_x</p:attrName>
                                        </p:attrNameLst>
                                      </p:cBhvr>
                                      <p:tavLst>
                                        <p:tav tm="0">
                                          <p:val>
                                            <p:strVal val="ppt_x"/>
                                          </p:val>
                                        </p:tav>
                                        <p:tav tm="100000">
                                          <p:val>
                                            <p:strVal val="ppt_x"/>
                                          </p:val>
                                        </p:tav>
                                      </p:tavLst>
                                    </p:anim>
                                    <p:anim calcmode="lin" valueType="num">
                                      <p:cBhvr additive="base">
                                        <p:cTn id="52" dur="500"/>
                                        <p:tgtEl>
                                          <p:spTgt spid="12294"/>
                                        </p:tgtEl>
                                        <p:attrNameLst>
                                          <p:attrName>ppt_y</p:attrName>
                                        </p:attrNameLst>
                                      </p:cBhvr>
                                      <p:tavLst>
                                        <p:tav tm="0">
                                          <p:val>
                                            <p:strVal val="ppt_y"/>
                                          </p:val>
                                        </p:tav>
                                        <p:tav tm="100000">
                                          <p:val>
                                            <p:strVal val="1+ppt_h/2"/>
                                          </p:val>
                                        </p:tav>
                                      </p:tavLst>
                                    </p:anim>
                                    <p:set>
                                      <p:cBhvr>
                                        <p:cTn id="53" dur="1" fill="hold">
                                          <p:stCondLst>
                                            <p:cond delay="499"/>
                                          </p:stCondLst>
                                        </p:cTn>
                                        <p:tgtEl>
                                          <p:spTgt spid="12294"/>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 presetClass="exit" presetSubtype="4" fill="hold" grpId="1" nodeType="clickEffect">
                                  <p:stCondLst>
                                    <p:cond delay="0"/>
                                  </p:stCondLst>
                                  <p:childTnLst>
                                    <p:anim calcmode="lin" valueType="num">
                                      <p:cBhvr additive="base">
                                        <p:cTn id="57" dur="500"/>
                                        <p:tgtEl>
                                          <p:spTgt spid="27"/>
                                        </p:tgtEl>
                                        <p:attrNameLst>
                                          <p:attrName>ppt_x</p:attrName>
                                        </p:attrNameLst>
                                      </p:cBhvr>
                                      <p:tavLst>
                                        <p:tav tm="0">
                                          <p:val>
                                            <p:strVal val="ppt_x"/>
                                          </p:val>
                                        </p:tav>
                                        <p:tav tm="100000">
                                          <p:val>
                                            <p:strVal val="ppt_x"/>
                                          </p:val>
                                        </p:tav>
                                      </p:tavLst>
                                    </p:anim>
                                    <p:anim calcmode="lin" valueType="num">
                                      <p:cBhvr additive="base">
                                        <p:cTn id="58" dur="500"/>
                                        <p:tgtEl>
                                          <p:spTgt spid="27"/>
                                        </p:tgtEl>
                                        <p:attrNameLst>
                                          <p:attrName>ppt_y</p:attrName>
                                        </p:attrNameLst>
                                      </p:cBhvr>
                                      <p:tavLst>
                                        <p:tav tm="0">
                                          <p:val>
                                            <p:strVal val="ppt_y"/>
                                          </p:val>
                                        </p:tav>
                                        <p:tav tm="100000">
                                          <p:val>
                                            <p:strVal val="1+ppt_h/2"/>
                                          </p:val>
                                        </p:tav>
                                      </p:tavLst>
                                    </p:anim>
                                    <p:set>
                                      <p:cBhvr>
                                        <p:cTn id="59" dur="1" fill="hold">
                                          <p:stCondLst>
                                            <p:cond delay="499"/>
                                          </p:stCondLst>
                                        </p:cTn>
                                        <p:tgtEl>
                                          <p:spTgt spid="27"/>
                                        </p:tgtEl>
                                        <p:attrNameLst>
                                          <p:attrName>style.visibility</p:attrName>
                                        </p:attrNameLst>
                                      </p:cBhvr>
                                      <p:to>
                                        <p:strVal val="hidden"/>
                                      </p:to>
                                    </p:set>
                                  </p:childTnLst>
                                </p:cTn>
                              </p:par>
                              <p:par>
                                <p:cTn id="60" presetID="2" presetClass="exit" presetSubtype="4" fill="hold" grpId="1" nodeType="withEffect">
                                  <p:stCondLst>
                                    <p:cond delay="0"/>
                                  </p:stCondLst>
                                  <p:childTnLst>
                                    <p:anim calcmode="lin" valueType="num">
                                      <p:cBhvr additive="base">
                                        <p:cTn id="61" dur="500"/>
                                        <p:tgtEl>
                                          <p:spTgt spid="32"/>
                                        </p:tgtEl>
                                        <p:attrNameLst>
                                          <p:attrName>ppt_x</p:attrName>
                                        </p:attrNameLst>
                                      </p:cBhvr>
                                      <p:tavLst>
                                        <p:tav tm="0">
                                          <p:val>
                                            <p:strVal val="ppt_x"/>
                                          </p:val>
                                        </p:tav>
                                        <p:tav tm="100000">
                                          <p:val>
                                            <p:strVal val="ppt_x"/>
                                          </p:val>
                                        </p:tav>
                                      </p:tavLst>
                                    </p:anim>
                                    <p:anim calcmode="lin" valueType="num">
                                      <p:cBhvr additive="base">
                                        <p:cTn id="62" dur="500"/>
                                        <p:tgtEl>
                                          <p:spTgt spid="32"/>
                                        </p:tgtEl>
                                        <p:attrNameLst>
                                          <p:attrName>ppt_y</p:attrName>
                                        </p:attrNameLst>
                                      </p:cBhvr>
                                      <p:tavLst>
                                        <p:tav tm="0">
                                          <p:val>
                                            <p:strVal val="ppt_y"/>
                                          </p:val>
                                        </p:tav>
                                        <p:tav tm="100000">
                                          <p:val>
                                            <p:strVal val="1+ppt_h/2"/>
                                          </p:val>
                                        </p:tav>
                                      </p:tavLst>
                                    </p:anim>
                                    <p:set>
                                      <p:cBhvr>
                                        <p:cTn id="63" dur="1" fill="hold">
                                          <p:stCondLst>
                                            <p:cond delay="499"/>
                                          </p:stCondLst>
                                        </p:cTn>
                                        <p:tgtEl>
                                          <p:spTgt spid="32"/>
                                        </p:tgtEl>
                                        <p:attrNameLst>
                                          <p:attrName>style.visibility</p:attrName>
                                        </p:attrNameLst>
                                      </p:cBhvr>
                                      <p:to>
                                        <p:strVal val="hidden"/>
                                      </p:to>
                                    </p:set>
                                  </p:childTnLst>
                                </p:cTn>
                              </p:par>
                              <p:par>
                                <p:cTn id="64" presetID="2" presetClass="exit" presetSubtype="4" fill="hold" nodeType="withEffect">
                                  <p:stCondLst>
                                    <p:cond delay="0"/>
                                  </p:stCondLst>
                                  <p:childTnLst>
                                    <p:anim calcmode="lin" valueType="num">
                                      <p:cBhvr additive="base">
                                        <p:cTn id="65" dur="500"/>
                                        <p:tgtEl>
                                          <p:spTgt spid="12290"/>
                                        </p:tgtEl>
                                        <p:attrNameLst>
                                          <p:attrName>ppt_x</p:attrName>
                                        </p:attrNameLst>
                                      </p:cBhvr>
                                      <p:tavLst>
                                        <p:tav tm="0">
                                          <p:val>
                                            <p:strVal val="ppt_x"/>
                                          </p:val>
                                        </p:tav>
                                        <p:tav tm="100000">
                                          <p:val>
                                            <p:strVal val="ppt_x"/>
                                          </p:val>
                                        </p:tav>
                                      </p:tavLst>
                                    </p:anim>
                                    <p:anim calcmode="lin" valueType="num">
                                      <p:cBhvr additive="base">
                                        <p:cTn id="66" dur="500"/>
                                        <p:tgtEl>
                                          <p:spTgt spid="12290"/>
                                        </p:tgtEl>
                                        <p:attrNameLst>
                                          <p:attrName>ppt_y</p:attrName>
                                        </p:attrNameLst>
                                      </p:cBhvr>
                                      <p:tavLst>
                                        <p:tav tm="0">
                                          <p:val>
                                            <p:strVal val="ppt_y"/>
                                          </p:val>
                                        </p:tav>
                                        <p:tav tm="100000">
                                          <p:val>
                                            <p:strVal val="1+ppt_h/2"/>
                                          </p:val>
                                        </p:tav>
                                      </p:tavLst>
                                    </p:anim>
                                    <p:set>
                                      <p:cBhvr>
                                        <p:cTn id="67" dur="1" fill="hold">
                                          <p:stCondLst>
                                            <p:cond delay="499"/>
                                          </p:stCondLst>
                                        </p:cTn>
                                        <p:tgtEl>
                                          <p:spTgt spid="12290"/>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8" presetClass="emph" presetSubtype="0" fill="hold" grpId="1" nodeType="clickEffect">
                                  <p:stCondLst>
                                    <p:cond delay="0"/>
                                  </p:stCondLst>
                                  <p:childTnLst>
                                    <p:animRot by="21600000">
                                      <p:cBhvr>
                                        <p:cTn id="71" dur="2000" fill="hold"/>
                                        <p:tgtEl>
                                          <p:spTgt spid="31"/>
                                        </p:tgtEl>
                                        <p:attrNameLst>
                                          <p:attrName>r</p:attrName>
                                        </p:attrNameLst>
                                      </p:cBhvr>
                                    </p:animRot>
                                  </p:childTnLst>
                                </p:cTn>
                              </p:par>
                              <p:par>
                                <p:cTn id="72" presetID="8" presetClass="emph" presetSubtype="0" fill="hold" grpId="1" nodeType="withEffect">
                                  <p:stCondLst>
                                    <p:cond delay="0"/>
                                  </p:stCondLst>
                                  <p:childTnLst>
                                    <p:animRot by="21600000">
                                      <p:cBhvr>
                                        <p:cTn id="73" dur="2000" fill="hold"/>
                                        <p:tgtEl>
                                          <p:spTgt spid="24"/>
                                        </p:tgtEl>
                                        <p:attrNameLst>
                                          <p:attrName>r</p:attrName>
                                        </p:attrNameLst>
                                      </p:cBhvr>
                                    </p:animRot>
                                  </p:childTnLst>
                                </p:cTn>
                              </p:par>
                              <p:par>
                                <p:cTn id="74" presetID="8" presetClass="emph" presetSubtype="0" fill="hold" nodeType="withEffect">
                                  <p:stCondLst>
                                    <p:cond delay="0"/>
                                  </p:stCondLst>
                                  <p:childTnLst>
                                    <p:animRot by="21600000">
                                      <p:cBhvr>
                                        <p:cTn id="75" dur="2000" fill="hold"/>
                                        <p:tgtEl>
                                          <p:spTgt spid="1229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4"/>
                </p:tgtEl>
              </p:cMediaNode>
            </p:audio>
          </p:childTnLst>
        </p:cTn>
      </p:par>
    </p:tnLst>
    <p:bldLst>
      <p:bldP spid="17" grpId="0" animBg="1"/>
      <p:bldP spid="17" grpId="1" animBg="1"/>
      <p:bldP spid="24" grpId="0" animBg="1"/>
      <p:bldP spid="24" grpId="1" animBg="1"/>
      <p:bldP spid="27" grpId="0" animBg="1"/>
      <p:bldP spid="27" grpId="1" animBg="1"/>
      <p:bldP spid="23" grpId="0"/>
      <p:bldP spid="23" grpId="1"/>
      <p:bldP spid="31" grpId="0"/>
      <p:bldP spid="31" grpId="1"/>
      <p:bldP spid="32" grpId="0"/>
      <p:bldP spid="3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pPr>
              <a:defRPr/>
            </a:pPr>
            <a:r>
              <a:rPr lang="de-DE" dirty="0" smtClean="0"/>
              <a:t>Kinderrechtequiz</a:t>
            </a:r>
            <a:endParaRPr lang="de-DE" dirty="0"/>
          </a:p>
        </p:txBody>
      </p:sp>
      <p:sp>
        <p:nvSpPr>
          <p:cNvPr id="2" name="Textfeld 1"/>
          <p:cNvSpPr txBox="1"/>
          <p:nvPr/>
        </p:nvSpPr>
        <p:spPr>
          <a:xfrm>
            <a:off x="107504" y="188640"/>
            <a:ext cx="8784976" cy="954107"/>
          </a:xfrm>
          <a:prstGeom prst="rect">
            <a:avLst/>
          </a:prstGeom>
          <a:noFill/>
        </p:spPr>
        <p:txBody>
          <a:bodyPr wrap="square" rtlCol="0">
            <a:spAutoFit/>
          </a:bodyPr>
          <a:lstStyle/>
          <a:p>
            <a:r>
              <a:rPr lang="de-DE" sz="2800" dirty="0" smtClean="0">
                <a:latin typeface="HelveticaNeue LT 45 Light" panose="020B0404020002020204" pitchFamily="34" charset="0"/>
              </a:rPr>
              <a:t>Dürfen Eltern Briefe ihrer Kinder lesen oder einfach ins Zimmer kommen?</a:t>
            </a:r>
            <a:endParaRPr lang="de-DE" sz="2800" dirty="0">
              <a:latin typeface="HelveticaNeue LT 45 Light" panose="020B0404020002020204" pitchFamily="34" charset="0"/>
            </a:endParaRPr>
          </a:p>
        </p:txBody>
      </p:sp>
      <p:sp>
        <p:nvSpPr>
          <p:cNvPr id="5" name="AutoShape 4" descr="Bildergebnis für 1 2 oder dre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6" name="AutoShape 6" descr="Bildergebnis für 1 2 oder dre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7" name="Rechteck 16"/>
          <p:cNvSpPr/>
          <p:nvPr/>
        </p:nvSpPr>
        <p:spPr bwMode="auto">
          <a:xfrm>
            <a:off x="100335" y="1916832"/>
            <a:ext cx="2671465" cy="3888432"/>
          </a:xfrm>
          <a:prstGeom prst="rect">
            <a:avLst/>
          </a:prstGeom>
          <a:solidFill>
            <a:srgbClr val="FFC000"/>
          </a:solidFill>
          <a:ln w="9525" cap="flat" cmpd="sng" algn="ctr">
            <a:solidFill>
              <a:srgbClr val="FFC00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1" name="Rechteck 20"/>
          <p:cNvSpPr/>
          <p:nvPr/>
        </p:nvSpPr>
        <p:spPr bwMode="auto">
          <a:xfrm>
            <a:off x="100335" y="1268760"/>
            <a:ext cx="2671465" cy="576064"/>
          </a:xfrm>
          <a:prstGeom prst="rect">
            <a:avLst/>
          </a:prstGeom>
          <a:solidFill>
            <a:srgbClr val="FF9900"/>
          </a:solidFill>
          <a:ln w="9525" cap="flat" cmpd="sng" algn="ctr">
            <a:solidFill>
              <a:srgbClr val="FF990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2" name="Textfeld 21"/>
          <p:cNvSpPr txBox="1"/>
          <p:nvPr/>
        </p:nvSpPr>
        <p:spPr>
          <a:xfrm>
            <a:off x="1187624" y="1268760"/>
            <a:ext cx="1093195" cy="646331"/>
          </a:xfrm>
          <a:prstGeom prst="rect">
            <a:avLst/>
          </a:prstGeom>
          <a:noFill/>
        </p:spPr>
        <p:txBody>
          <a:bodyPr wrap="square" rtlCol="0">
            <a:spAutoFit/>
          </a:bodyPr>
          <a:lstStyle/>
          <a:p>
            <a:r>
              <a:rPr lang="de-DE" sz="3600" dirty="0" smtClean="0">
                <a:latin typeface="HelveticaNeue LT 45 Light" panose="020B0404020002020204" pitchFamily="34" charset="0"/>
              </a:rPr>
              <a:t>1</a:t>
            </a:r>
            <a:r>
              <a:rPr lang="de-DE" sz="3600" dirty="0" smtClean="0">
                <a:solidFill>
                  <a:srgbClr val="FF0000"/>
                </a:solidFill>
              </a:rPr>
              <a:t> </a:t>
            </a:r>
            <a:endParaRPr lang="de-DE" sz="3600" dirty="0">
              <a:solidFill>
                <a:srgbClr val="FF0000"/>
              </a:solidFill>
            </a:endParaRPr>
          </a:p>
        </p:txBody>
      </p:sp>
      <p:sp>
        <p:nvSpPr>
          <p:cNvPr id="24" name="Rechteck 23"/>
          <p:cNvSpPr/>
          <p:nvPr/>
        </p:nvSpPr>
        <p:spPr bwMode="auto">
          <a:xfrm>
            <a:off x="3268687" y="1916832"/>
            <a:ext cx="2671465" cy="3888432"/>
          </a:xfrm>
          <a:prstGeom prst="rect">
            <a:avLst/>
          </a:prstGeom>
          <a:solidFill>
            <a:schemeClr val="accent1">
              <a:lumMod val="60000"/>
              <a:lumOff val="40000"/>
            </a:schemeClr>
          </a:solidFill>
          <a:ln w="9525" cap="flat" cmpd="sng" algn="ctr">
            <a:solidFill>
              <a:schemeClr val="accent1">
                <a:lumMod val="60000"/>
                <a:lumOff val="40000"/>
              </a:schemeClr>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5" name="Rechteck 24"/>
          <p:cNvSpPr/>
          <p:nvPr/>
        </p:nvSpPr>
        <p:spPr bwMode="auto">
          <a:xfrm>
            <a:off x="3268687" y="1268760"/>
            <a:ext cx="2671465" cy="576064"/>
          </a:xfrm>
          <a:prstGeom prst="rect">
            <a:avLst/>
          </a:prstGeom>
          <a:solidFill>
            <a:schemeClr val="accent1">
              <a:lumMod val="75000"/>
            </a:schemeClr>
          </a:solidFill>
          <a:ln w="9525" cap="flat" cmpd="sng" algn="ctr">
            <a:solidFill>
              <a:schemeClr val="accent1">
                <a:lumMod val="60000"/>
                <a:lumOff val="40000"/>
              </a:schemeClr>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6" name="Textfeld 25"/>
          <p:cNvSpPr txBox="1"/>
          <p:nvPr/>
        </p:nvSpPr>
        <p:spPr>
          <a:xfrm>
            <a:off x="4355976" y="1268760"/>
            <a:ext cx="1093195" cy="646331"/>
          </a:xfrm>
          <a:prstGeom prst="rect">
            <a:avLst/>
          </a:prstGeom>
          <a:noFill/>
        </p:spPr>
        <p:txBody>
          <a:bodyPr wrap="square" rtlCol="0">
            <a:spAutoFit/>
          </a:bodyPr>
          <a:lstStyle/>
          <a:p>
            <a:r>
              <a:rPr lang="de-DE" sz="3600" dirty="0" smtClean="0">
                <a:latin typeface="HelveticaNeue LT 45 Light" panose="020B0404020002020204" pitchFamily="34" charset="0"/>
              </a:rPr>
              <a:t>2</a:t>
            </a:r>
            <a:r>
              <a:rPr lang="de-DE" sz="3600" dirty="0" smtClean="0">
                <a:solidFill>
                  <a:srgbClr val="FF0000"/>
                </a:solidFill>
              </a:rPr>
              <a:t> </a:t>
            </a:r>
            <a:endParaRPr lang="de-DE" sz="3600" dirty="0">
              <a:solidFill>
                <a:srgbClr val="FF0000"/>
              </a:solidFill>
            </a:endParaRPr>
          </a:p>
        </p:txBody>
      </p:sp>
      <p:sp>
        <p:nvSpPr>
          <p:cNvPr id="27" name="Rechteck 26"/>
          <p:cNvSpPr/>
          <p:nvPr/>
        </p:nvSpPr>
        <p:spPr bwMode="auto">
          <a:xfrm>
            <a:off x="6365031" y="1916832"/>
            <a:ext cx="2671465" cy="3888432"/>
          </a:xfrm>
          <a:prstGeom prst="rect">
            <a:avLst/>
          </a:prstGeom>
          <a:solidFill>
            <a:srgbClr val="92D050"/>
          </a:solidFill>
          <a:ln w="9525" cap="flat" cmpd="sng" algn="ctr">
            <a:solidFill>
              <a:srgbClr val="92D05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8" name="Rechteck 27"/>
          <p:cNvSpPr/>
          <p:nvPr/>
        </p:nvSpPr>
        <p:spPr bwMode="auto">
          <a:xfrm>
            <a:off x="6365031" y="1268760"/>
            <a:ext cx="2671465" cy="576064"/>
          </a:xfrm>
          <a:prstGeom prst="rect">
            <a:avLst/>
          </a:prstGeom>
          <a:solidFill>
            <a:srgbClr val="57AB27"/>
          </a:solidFill>
          <a:ln w="9525" cap="flat" cmpd="sng" algn="ctr">
            <a:solidFill>
              <a:srgbClr val="57AB27"/>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9" name="Textfeld 28"/>
          <p:cNvSpPr txBox="1"/>
          <p:nvPr/>
        </p:nvSpPr>
        <p:spPr>
          <a:xfrm>
            <a:off x="7452320" y="1268760"/>
            <a:ext cx="1093195" cy="646331"/>
          </a:xfrm>
          <a:prstGeom prst="rect">
            <a:avLst/>
          </a:prstGeom>
          <a:noFill/>
        </p:spPr>
        <p:txBody>
          <a:bodyPr wrap="square" rtlCol="0">
            <a:spAutoFit/>
          </a:bodyPr>
          <a:lstStyle/>
          <a:p>
            <a:r>
              <a:rPr lang="de-DE" sz="3600" dirty="0" smtClean="0">
                <a:latin typeface="HelveticaNeue LT 45 Light" panose="020B0404020002020204" pitchFamily="34" charset="0"/>
              </a:rPr>
              <a:t>3</a:t>
            </a:r>
            <a:r>
              <a:rPr lang="de-DE" sz="3600" dirty="0" smtClean="0">
                <a:solidFill>
                  <a:srgbClr val="FF0000"/>
                </a:solidFill>
              </a:rPr>
              <a:t> </a:t>
            </a:r>
            <a:endParaRPr lang="de-DE" sz="3600" dirty="0">
              <a:solidFill>
                <a:srgbClr val="FF0000"/>
              </a:solidFill>
            </a:endParaRPr>
          </a:p>
        </p:txBody>
      </p:sp>
      <p:sp>
        <p:nvSpPr>
          <p:cNvPr id="23" name="Textfeld 22"/>
          <p:cNvSpPr txBox="1"/>
          <p:nvPr/>
        </p:nvSpPr>
        <p:spPr>
          <a:xfrm>
            <a:off x="307975" y="2132856"/>
            <a:ext cx="2031777" cy="2246769"/>
          </a:xfrm>
          <a:prstGeom prst="rect">
            <a:avLst/>
          </a:prstGeom>
          <a:noFill/>
        </p:spPr>
        <p:txBody>
          <a:bodyPr wrap="square" rtlCol="0">
            <a:spAutoFit/>
          </a:bodyPr>
          <a:lstStyle/>
          <a:p>
            <a:r>
              <a:rPr lang="de-DE" dirty="0" smtClean="0">
                <a:latin typeface="HelveticaNeue LT 45 Light" panose="020B0404020002020204" pitchFamily="34" charset="0"/>
              </a:rPr>
              <a:t>Nein. Auch Kinder haben ein Recht auf Privatsphäre und müssen deshalb gefragt werden.</a:t>
            </a:r>
            <a:endParaRPr lang="de-DE" dirty="0">
              <a:latin typeface="HelveticaNeue LT 45 Light" panose="020B0404020002020204" pitchFamily="34" charset="0"/>
            </a:endParaRPr>
          </a:p>
        </p:txBody>
      </p:sp>
      <p:sp>
        <p:nvSpPr>
          <p:cNvPr id="31" name="Textfeld 30"/>
          <p:cNvSpPr txBox="1"/>
          <p:nvPr/>
        </p:nvSpPr>
        <p:spPr>
          <a:xfrm>
            <a:off x="3476327" y="2132856"/>
            <a:ext cx="2031777" cy="1631216"/>
          </a:xfrm>
          <a:prstGeom prst="rect">
            <a:avLst/>
          </a:prstGeom>
          <a:noFill/>
        </p:spPr>
        <p:txBody>
          <a:bodyPr wrap="square" rtlCol="0">
            <a:spAutoFit/>
          </a:bodyPr>
          <a:lstStyle/>
          <a:p>
            <a:r>
              <a:rPr lang="de-DE" dirty="0" smtClean="0">
                <a:latin typeface="HelveticaNeue LT 45 Light" panose="020B0404020002020204" pitchFamily="34" charset="0"/>
              </a:rPr>
              <a:t>Ja. Eltern sind halt die „</a:t>
            </a:r>
            <a:r>
              <a:rPr lang="de-DE" dirty="0" err="1" smtClean="0">
                <a:latin typeface="HelveticaNeue LT 45 Light" panose="020B0404020002020204" pitchFamily="34" charset="0"/>
              </a:rPr>
              <a:t>Bestimmer</a:t>
            </a:r>
            <a:r>
              <a:rPr lang="de-DE" dirty="0" smtClean="0">
                <a:latin typeface="HelveticaNeue LT 45 Light" panose="020B0404020002020204" pitchFamily="34" charset="0"/>
              </a:rPr>
              <a:t>“ und dürfen kontrollieren.</a:t>
            </a:r>
            <a:endParaRPr lang="de-DE" dirty="0">
              <a:latin typeface="HelveticaNeue LT 45 Light" panose="020B0404020002020204" pitchFamily="34" charset="0"/>
            </a:endParaRPr>
          </a:p>
        </p:txBody>
      </p:sp>
      <p:sp>
        <p:nvSpPr>
          <p:cNvPr id="32" name="Textfeld 31"/>
          <p:cNvSpPr txBox="1"/>
          <p:nvPr/>
        </p:nvSpPr>
        <p:spPr>
          <a:xfrm>
            <a:off x="6716687" y="2060848"/>
            <a:ext cx="2031777" cy="1015663"/>
          </a:xfrm>
          <a:prstGeom prst="rect">
            <a:avLst/>
          </a:prstGeom>
          <a:noFill/>
        </p:spPr>
        <p:txBody>
          <a:bodyPr wrap="square" rtlCol="0">
            <a:spAutoFit/>
          </a:bodyPr>
          <a:lstStyle/>
          <a:p>
            <a:r>
              <a:rPr lang="de-DE" dirty="0" smtClean="0">
                <a:latin typeface="HelveticaNeue LT 45 Light" panose="020B0404020002020204" pitchFamily="34" charset="0"/>
              </a:rPr>
              <a:t>Ja. Schließlich räumen sie auch auf.</a:t>
            </a:r>
            <a:endParaRPr lang="de-DE" dirty="0">
              <a:latin typeface="HelveticaNeue LT 45 Light" panose="020B0404020002020204" pitchFamily="34" charset="0"/>
            </a:endParaRPr>
          </a:p>
        </p:txBody>
      </p:sp>
      <p:sp>
        <p:nvSpPr>
          <p:cNvPr id="4" name="Rechteck 3"/>
          <p:cNvSpPr/>
          <p:nvPr/>
        </p:nvSpPr>
        <p:spPr bwMode="auto">
          <a:xfrm>
            <a:off x="612775" y="4653136"/>
            <a:ext cx="1438945"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pic>
        <p:nvPicPr>
          <p:cNvPr id="14338" name="Picture 2" descr="Bildergebnis für ampelmännch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4653135"/>
            <a:ext cx="1872208" cy="1007889"/>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Spielzeugkiste, Spielzeug, Spielen, Duplo, Baustei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3694" y="4473116"/>
            <a:ext cx="1737762" cy="1152128"/>
          </a:xfrm>
          <a:prstGeom prst="rect">
            <a:avLst/>
          </a:prstGeom>
          <a:noFill/>
          <a:extLst>
            <a:ext uri="{909E8E84-426E-40DD-AFC4-6F175D3DCCD1}">
              <a14:hiddenFill xmlns:a14="http://schemas.microsoft.com/office/drawing/2010/main">
                <a:solidFill>
                  <a:srgbClr val="FFFFFF"/>
                </a:solidFill>
              </a14:hiddenFill>
            </a:ext>
          </a:extLst>
        </p:spPr>
      </p:pic>
      <p:pic>
        <p:nvPicPr>
          <p:cNvPr id="30" name="Grafik 29" descr="Bildergebnis für Ampelmännchen"/>
          <p:cNvPicPr/>
          <p:nvPr/>
        </p:nvPicPr>
        <p:blipFill rotWithShape="1">
          <a:blip r:embed="rId5">
            <a:extLst>
              <a:ext uri="{28A0092B-C50C-407E-A947-70E740481C1C}">
                <a14:useLocalDpi xmlns:a14="http://schemas.microsoft.com/office/drawing/2010/main" val="0"/>
              </a:ext>
            </a:extLst>
          </a:blip>
          <a:srcRect r="51680"/>
          <a:stretch/>
        </p:blipFill>
        <p:spPr bwMode="auto">
          <a:xfrm>
            <a:off x="3934369" y="4552342"/>
            <a:ext cx="997671" cy="1072902"/>
          </a:xfrm>
          <a:prstGeom prst="rect">
            <a:avLst/>
          </a:prstGeom>
          <a:noFill/>
          <a:ln>
            <a:noFill/>
          </a:ln>
          <a:extLst>
            <a:ext uri="{53640926-AAD7-44D8-BBD7-CCE9431645EC}">
              <a14:shadowObscured xmlns:a14="http://schemas.microsoft.com/office/drawing/2010/main"/>
            </a:ext>
          </a:extLst>
        </p:spPr>
      </p:pic>
      <p:pic>
        <p:nvPicPr>
          <p:cNvPr id="7" name="Refrain_Chöre_Bewegungsquiz.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946176" y="6165304"/>
            <a:ext cx="609600" cy="609600"/>
          </a:xfrm>
          <a:prstGeom prst="rect">
            <a:avLst/>
          </a:prstGeom>
        </p:spPr>
      </p:pic>
    </p:spTree>
    <p:extLst>
      <p:ext uri="{BB962C8B-B14F-4D97-AF65-F5344CB8AC3E}">
        <p14:creationId xmlns:p14="http://schemas.microsoft.com/office/powerpoint/2010/main" val="372065677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nodeType="withEffect">
                                  <p:stCondLst>
                                    <p:cond delay="0"/>
                                  </p:stCondLst>
                                  <p:childTnLst>
                                    <p:set>
                                      <p:cBhvr>
                                        <p:cTn id="12" dur="1" fill="hold">
                                          <p:stCondLst>
                                            <p:cond delay="0"/>
                                          </p:stCondLst>
                                        </p:cTn>
                                        <p:tgtEl>
                                          <p:spTgt spid="14338"/>
                                        </p:tgtEl>
                                        <p:attrNameLst>
                                          <p:attrName>style.visibility</p:attrName>
                                        </p:attrNameLst>
                                      </p:cBhvr>
                                      <p:to>
                                        <p:strVal val="visible"/>
                                      </p:to>
                                    </p:set>
                                    <p:animEffect transition="in" filter="barn(inVertical)">
                                      <p:cBhvr>
                                        <p:cTn id="13" dur="500"/>
                                        <p:tgtEl>
                                          <p:spTgt spid="1433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inVertical)">
                                      <p:cBhvr>
                                        <p:cTn id="18" dur="500"/>
                                        <p:tgtEl>
                                          <p:spTgt spid="3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par>
                                <p:cTn id="22" presetID="16" presetClass="entr" presetSubtype="21"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barn(inVertical)">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arn(inVertical)">
                                      <p:cBhvr>
                                        <p:cTn id="32" dur="500"/>
                                        <p:tgtEl>
                                          <p:spTgt spid="32"/>
                                        </p:tgtEl>
                                      </p:cBhvr>
                                    </p:animEffect>
                                  </p:childTnLst>
                                </p:cTn>
                              </p:par>
                              <p:par>
                                <p:cTn id="33" presetID="16" presetClass="entr" presetSubtype="21" fill="hold" nodeType="withEffect">
                                  <p:stCondLst>
                                    <p:cond delay="0"/>
                                  </p:stCondLst>
                                  <p:childTnLst>
                                    <p:set>
                                      <p:cBhvr>
                                        <p:cTn id="34" dur="1" fill="hold">
                                          <p:stCondLst>
                                            <p:cond delay="0"/>
                                          </p:stCondLst>
                                        </p:cTn>
                                        <p:tgtEl>
                                          <p:spTgt spid="14340"/>
                                        </p:tgtEl>
                                        <p:attrNameLst>
                                          <p:attrName>style.visibility</p:attrName>
                                        </p:attrNameLst>
                                      </p:cBhvr>
                                      <p:to>
                                        <p:strVal val="visible"/>
                                      </p:to>
                                    </p:set>
                                    <p:animEffect transition="in" filter="barn(inVertical)">
                                      <p:cBhvr>
                                        <p:cTn id="35" dur="500"/>
                                        <p:tgtEl>
                                          <p:spTgt spid="14340"/>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23277" fill="hold"/>
                                        <p:tgtEl>
                                          <p:spTgt spid="7"/>
                                        </p:tgtEl>
                                      </p:cBhvr>
                                    </p:cmd>
                                  </p:childTnLst>
                                </p:cTn>
                              </p:par>
                            </p:childTnLst>
                          </p:cTn>
                        </p:par>
                      </p:childTnLst>
                    </p:cTn>
                  </p:par>
                  <p:par>
                    <p:cTn id="40" fill="hold">
                      <p:stCondLst>
                        <p:cond delay="indefinite"/>
                      </p:stCondLst>
                      <p:childTnLst>
                        <p:par>
                          <p:cTn id="41" fill="hold">
                            <p:stCondLst>
                              <p:cond delay="0"/>
                            </p:stCondLst>
                            <p:childTnLst>
                              <p:par>
                                <p:cTn id="42" presetID="2" presetClass="exit" presetSubtype="4" fill="hold" grpId="1" nodeType="clickEffect">
                                  <p:stCondLst>
                                    <p:cond delay="0"/>
                                  </p:stCondLst>
                                  <p:childTnLst>
                                    <p:anim calcmode="lin" valueType="num">
                                      <p:cBhvr additive="base">
                                        <p:cTn id="43" dur="500"/>
                                        <p:tgtEl>
                                          <p:spTgt spid="31"/>
                                        </p:tgtEl>
                                        <p:attrNameLst>
                                          <p:attrName>ppt_x</p:attrName>
                                        </p:attrNameLst>
                                      </p:cBhvr>
                                      <p:tavLst>
                                        <p:tav tm="0">
                                          <p:val>
                                            <p:strVal val="ppt_x"/>
                                          </p:val>
                                        </p:tav>
                                        <p:tav tm="100000">
                                          <p:val>
                                            <p:strVal val="ppt_x"/>
                                          </p:val>
                                        </p:tav>
                                      </p:tavLst>
                                    </p:anim>
                                    <p:anim calcmode="lin" valueType="num">
                                      <p:cBhvr additive="base">
                                        <p:cTn id="44" dur="500"/>
                                        <p:tgtEl>
                                          <p:spTgt spid="31"/>
                                        </p:tgtEl>
                                        <p:attrNameLst>
                                          <p:attrName>ppt_y</p:attrName>
                                        </p:attrNameLst>
                                      </p:cBhvr>
                                      <p:tavLst>
                                        <p:tav tm="0">
                                          <p:val>
                                            <p:strVal val="ppt_y"/>
                                          </p:val>
                                        </p:tav>
                                        <p:tav tm="100000">
                                          <p:val>
                                            <p:strVal val="1+ppt_h/2"/>
                                          </p:val>
                                        </p:tav>
                                      </p:tavLst>
                                    </p:anim>
                                    <p:set>
                                      <p:cBhvr>
                                        <p:cTn id="45" dur="1" fill="hold">
                                          <p:stCondLst>
                                            <p:cond delay="499"/>
                                          </p:stCondLst>
                                        </p:cTn>
                                        <p:tgtEl>
                                          <p:spTgt spid="31"/>
                                        </p:tgtEl>
                                        <p:attrNameLst>
                                          <p:attrName>style.visibility</p:attrName>
                                        </p:attrNameLst>
                                      </p:cBhvr>
                                      <p:to>
                                        <p:strVal val="hidden"/>
                                      </p:to>
                                    </p:set>
                                  </p:childTnLst>
                                </p:cTn>
                              </p:par>
                              <p:par>
                                <p:cTn id="46" presetID="2" presetClass="exit" presetSubtype="4" fill="hold" grpId="1" nodeType="withEffect">
                                  <p:stCondLst>
                                    <p:cond delay="0"/>
                                  </p:stCondLst>
                                  <p:childTnLst>
                                    <p:anim calcmode="lin" valueType="num">
                                      <p:cBhvr additive="base">
                                        <p:cTn id="47" dur="500"/>
                                        <p:tgtEl>
                                          <p:spTgt spid="24"/>
                                        </p:tgtEl>
                                        <p:attrNameLst>
                                          <p:attrName>ppt_x</p:attrName>
                                        </p:attrNameLst>
                                      </p:cBhvr>
                                      <p:tavLst>
                                        <p:tav tm="0">
                                          <p:val>
                                            <p:strVal val="ppt_x"/>
                                          </p:val>
                                        </p:tav>
                                        <p:tav tm="100000">
                                          <p:val>
                                            <p:strVal val="ppt_x"/>
                                          </p:val>
                                        </p:tav>
                                      </p:tavLst>
                                    </p:anim>
                                    <p:anim calcmode="lin" valueType="num">
                                      <p:cBhvr additive="base">
                                        <p:cTn id="48" dur="500"/>
                                        <p:tgtEl>
                                          <p:spTgt spid="24"/>
                                        </p:tgtEl>
                                        <p:attrNameLst>
                                          <p:attrName>ppt_y</p:attrName>
                                        </p:attrNameLst>
                                      </p:cBhvr>
                                      <p:tavLst>
                                        <p:tav tm="0">
                                          <p:val>
                                            <p:strVal val="ppt_y"/>
                                          </p:val>
                                        </p:tav>
                                        <p:tav tm="100000">
                                          <p:val>
                                            <p:strVal val="1+ppt_h/2"/>
                                          </p:val>
                                        </p:tav>
                                      </p:tavLst>
                                    </p:anim>
                                    <p:set>
                                      <p:cBhvr>
                                        <p:cTn id="49" dur="1" fill="hold">
                                          <p:stCondLst>
                                            <p:cond delay="499"/>
                                          </p:stCondLst>
                                        </p:cTn>
                                        <p:tgtEl>
                                          <p:spTgt spid="24"/>
                                        </p:tgtEl>
                                        <p:attrNameLst>
                                          <p:attrName>style.visibility</p:attrName>
                                        </p:attrNameLst>
                                      </p:cBhvr>
                                      <p:to>
                                        <p:strVal val="hidden"/>
                                      </p:to>
                                    </p:set>
                                  </p:childTnLst>
                                </p:cTn>
                              </p:par>
                              <p:par>
                                <p:cTn id="50" presetID="2" presetClass="exit" presetSubtype="4" fill="hold" nodeType="withEffect">
                                  <p:stCondLst>
                                    <p:cond delay="0"/>
                                  </p:stCondLst>
                                  <p:childTnLst>
                                    <p:anim calcmode="lin" valueType="num">
                                      <p:cBhvr additive="base">
                                        <p:cTn id="51" dur="500"/>
                                        <p:tgtEl>
                                          <p:spTgt spid="30"/>
                                        </p:tgtEl>
                                        <p:attrNameLst>
                                          <p:attrName>ppt_x</p:attrName>
                                        </p:attrNameLst>
                                      </p:cBhvr>
                                      <p:tavLst>
                                        <p:tav tm="0">
                                          <p:val>
                                            <p:strVal val="ppt_x"/>
                                          </p:val>
                                        </p:tav>
                                        <p:tav tm="100000">
                                          <p:val>
                                            <p:strVal val="ppt_x"/>
                                          </p:val>
                                        </p:tav>
                                      </p:tavLst>
                                    </p:anim>
                                    <p:anim calcmode="lin" valueType="num">
                                      <p:cBhvr additive="base">
                                        <p:cTn id="52" dur="500"/>
                                        <p:tgtEl>
                                          <p:spTgt spid="30"/>
                                        </p:tgtEl>
                                        <p:attrNameLst>
                                          <p:attrName>ppt_y</p:attrName>
                                        </p:attrNameLst>
                                      </p:cBhvr>
                                      <p:tavLst>
                                        <p:tav tm="0">
                                          <p:val>
                                            <p:strVal val="ppt_y"/>
                                          </p:val>
                                        </p:tav>
                                        <p:tav tm="100000">
                                          <p:val>
                                            <p:strVal val="1+ppt_h/2"/>
                                          </p:val>
                                        </p:tav>
                                      </p:tavLst>
                                    </p:anim>
                                    <p:set>
                                      <p:cBhvr>
                                        <p:cTn id="53" dur="1" fill="hold">
                                          <p:stCondLst>
                                            <p:cond delay="499"/>
                                          </p:stCondLst>
                                        </p:cTn>
                                        <p:tgtEl>
                                          <p:spTgt spid="30"/>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 presetClass="exit" presetSubtype="4" fill="hold" grpId="1" nodeType="clickEffect">
                                  <p:stCondLst>
                                    <p:cond delay="0"/>
                                  </p:stCondLst>
                                  <p:childTnLst>
                                    <p:anim calcmode="lin" valueType="num">
                                      <p:cBhvr additive="base">
                                        <p:cTn id="57" dur="500"/>
                                        <p:tgtEl>
                                          <p:spTgt spid="27"/>
                                        </p:tgtEl>
                                        <p:attrNameLst>
                                          <p:attrName>ppt_x</p:attrName>
                                        </p:attrNameLst>
                                      </p:cBhvr>
                                      <p:tavLst>
                                        <p:tav tm="0">
                                          <p:val>
                                            <p:strVal val="ppt_x"/>
                                          </p:val>
                                        </p:tav>
                                        <p:tav tm="100000">
                                          <p:val>
                                            <p:strVal val="ppt_x"/>
                                          </p:val>
                                        </p:tav>
                                      </p:tavLst>
                                    </p:anim>
                                    <p:anim calcmode="lin" valueType="num">
                                      <p:cBhvr additive="base">
                                        <p:cTn id="58" dur="500"/>
                                        <p:tgtEl>
                                          <p:spTgt spid="27"/>
                                        </p:tgtEl>
                                        <p:attrNameLst>
                                          <p:attrName>ppt_y</p:attrName>
                                        </p:attrNameLst>
                                      </p:cBhvr>
                                      <p:tavLst>
                                        <p:tav tm="0">
                                          <p:val>
                                            <p:strVal val="ppt_y"/>
                                          </p:val>
                                        </p:tav>
                                        <p:tav tm="100000">
                                          <p:val>
                                            <p:strVal val="1+ppt_h/2"/>
                                          </p:val>
                                        </p:tav>
                                      </p:tavLst>
                                    </p:anim>
                                    <p:set>
                                      <p:cBhvr>
                                        <p:cTn id="59" dur="1" fill="hold">
                                          <p:stCondLst>
                                            <p:cond delay="499"/>
                                          </p:stCondLst>
                                        </p:cTn>
                                        <p:tgtEl>
                                          <p:spTgt spid="27"/>
                                        </p:tgtEl>
                                        <p:attrNameLst>
                                          <p:attrName>style.visibility</p:attrName>
                                        </p:attrNameLst>
                                      </p:cBhvr>
                                      <p:to>
                                        <p:strVal val="hidden"/>
                                      </p:to>
                                    </p:set>
                                  </p:childTnLst>
                                </p:cTn>
                              </p:par>
                              <p:par>
                                <p:cTn id="60" presetID="2" presetClass="exit" presetSubtype="4" fill="hold" grpId="1" nodeType="withEffect">
                                  <p:stCondLst>
                                    <p:cond delay="0"/>
                                  </p:stCondLst>
                                  <p:childTnLst>
                                    <p:anim calcmode="lin" valueType="num">
                                      <p:cBhvr additive="base">
                                        <p:cTn id="61" dur="500"/>
                                        <p:tgtEl>
                                          <p:spTgt spid="32"/>
                                        </p:tgtEl>
                                        <p:attrNameLst>
                                          <p:attrName>ppt_x</p:attrName>
                                        </p:attrNameLst>
                                      </p:cBhvr>
                                      <p:tavLst>
                                        <p:tav tm="0">
                                          <p:val>
                                            <p:strVal val="ppt_x"/>
                                          </p:val>
                                        </p:tav>
                                        <p:tav tm="100000">
                                          <p:val>
                                            <p:strVal val="ppt_x"/>
                                          </p:val>
                                        </p:tav>
                                      </p:tavLst>
                                    </p:anim>
                                    <p:anim calcmode="lin" valueType="num">
                                      <p:cBhvr additive="base">
                                        <p:cTn id="62" dur="500"/>
                                        <p:tgtEl>
                                          <p:spTgt spid="32"/>
                                        </p:tgtEl>
                                        <p:attrNameLst>
                                          <p:attrName>ppt_y</p:attrName>
                                        </p:attrNameLst>
                                      </p:cBhvr>
                                      <p:tavLst>
                                        <p:tav tm="0">
                                          <p:val>
                                            <p:strVal val="ppt_y"/>
                                          </p:val>
                                        </p:tav>
                                        <p:tav tm="100000">
                                          <p:val>
                                            <p:strVal val="1+ppt_h/2"/>
                                          </p:val>
                                        </p:tav>
                                      </p:tavLst>
                                    </p:anim>
                                    <p:set>
                                      <p:cBhvr>
                                        <p:cTn id="63" dur="1" fill="hold">
                                          <p:stCondLst>
                                            <p:cond delay="499"/>
                                          </p:stCondLst>
                                        </p:cTn>
                                        <p:tgtEl>
                                          <p:spTgt spid="32"/>
                                        </p:tgtEl>
                                        <p:attrNameLst>
                                          <p:attrName>style.visibility</p:attrName>
                                        </p:attrNameLst>
                                      </p:cBhvr>
                                      <p:to>
                                        <p:strVal val="hidden"/>
                                      </p:to>
                                    </p:set>
                                  </p:childTnLst>
                                </p:cTn>
                              </p:par>
                              <p:par>
                                <p:cTn id="64" presetID="2" presetClass="exit" presetSubtype="4" fill="hold" nodeType="withEffect">
                                  <p:stCondLst>
                                    <p:cond delay="0"/>
                                  </p:stCondLst>
                                  <p:childTnLst>
                                    <p:anim calcmode="lin" valueType="num">
                                      <p:cBhvr additive="base">
                                        <p:cTn id="65" dur="500"/>
                                        <p:tgtEl>
                                          <p:spTgt spid="14340"/>
                                        </p:tgtEl>
                                        <p:attrNameLst>
                                          <p:attrName>ppt_x</p:attrName>
                                        </p:attrNameLst>
                                      </p:cBhvr>
                                      <p:tavLst>
                                        <p:tav tm="0">
                                          <p:val>
                                            <p:strVal val="ppt_x"/>
                                          </p:val>
                                        </p:tav>
                                        <p:tav tm="100000">
                                          <p:val>
                                            <p:strVal val="ppt_x"/>
                                          </p:val>
                                        </p:tav>
                                      </p:tavLst>
                                    </p:anim>
                                    <p:anim calcmode="lin" valueType="num">
                                      <p:cBhvr additive="base">
                                        <p:cTn id="66" dur="500"/>
                                        <p:tgtEl>
                                          <p:spTgt spid="14340"/>
                                        </p:tgtEl>
                                        <p:attrNameLst>
                                          <p:attrName>ppt_y</p:attrName>
                                        </p:attrNameLst>
                                      </p:cBhvr>
                                      <p:tavLst>
                                        <p:tav tm="0">
                                          <p:val>
                                            <p:strVal val="ppt_y"/>
                                          </p:val>
                                        </p:tav>
                                        <p:tav tm="100000">
                                          <p:val>
                                            <p:strVal val="1+ppt_h/2"/>
                                          </p:val>
                                        </p:tav>
                                      </p:tavLst>
                                    </p:anim>
                                    <p:set>
                                      <p:cBhvr>
                                        <p:cTn id="67" dur="1" fill="hold">
                                          <p:stCondLst>
                                            <p:cond delay="499"/>
                                          </p:stCondLst>
                                        </p:cTn>
                                        <p:tgtEl>
                                          <p:spTgt spid="14340"/>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8" presetClass="emph" presetSubtype="0" fill="hold" grpId="1" nodeType="clickEffect">
                                  <p:stCondLst>
                                    <p:cond delay="0"/>
                                  </p:stCondLst>
                                  <p:childTnLst>
                                    <p:animRot by="21600000">
                                      <p:cBhvr>
                                        <p:cTn id="71" dur="2000" fill="hold"/>
                                        <p:tgtEl>
                                          <p:spTgt spid="23"/>
                                        </p:tgtEl>
                                        <p:attrNameLst>
                                          <p:attrName>r</p:attrName>
                                        </p:attrNameLst>
                                      </p:cBhvr>
                                    </p:animRot>
                                  </p:childTnLst>
                                </p:cTn>
                              </p:par>
                              <p:par>
                                <p:cTn id="72" presetID="8" presetClass="emph" presetSubtype="0" fill="hold" grpId="1" nodeType="withEffect">
                                  <p:stCondLst>
                                    <p:cond delay="0"/>
                                  </p:stCondLst>
                                  <p:childTnLst>
                                    <p:animRot by="21600000">
                                      <p:cBhvr>
                                        <p:cTn id="73" dur="2000" fill="hold"/>
                                        <p:tgtEl>
                                          <p:spTgt spid="17"/>
                                        </p:tgtEl>
                                        <p:attrNameLst>
                                          <p:attrName>r</p:attrName>
                                        </p:attrNameLst>
                                      </p:cBhvr>
                                    </p:animRot>
                                  </p:childTnLst>
                                </p:cTn>
                              </p:par>
                              <p:par>
                                <p:cTn id="74" presetID="8" presetClass="emph" presetSubtype="0" fill="hold" nodeType="withEffect">
                                  <p:stCondLst>
                                    <p:cond delay="0"/>
                                  </p:stCondLst>
                                  <p:childTnLst>
                                    <p:animRot by="21600000">
                                      <p:cBhvr>
                                        <p:cTn id="75" dur="2000" fill="hold"/>
                                        <p:tgtEl>
                                          <p:spTgt spid="143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7"/>
                </p:tgtEl>
              </p:cMediaNode>
            </p:audio>
          </p:childTnLst>
        </p:cTn>
      </p:par>
    </p:tnLst>
    <p:bldLst>
      <p:bldP spid="17" grpId="0" animBg="1"/>
      <p:bldP spid="17" grpId="1" animBg="1"/>
      <p:bldP spid="24" grpId="0" animBg="1"/>
      <p:bldP spid="24" grpId="1" animBg="1"/>
      <p:bldP spid="27" grpId="0" animBg="1"/>
      <p:bldP spid="27" grpId="1" animBg="1"/>
      <p:bldP spid="23" grpId="0"/>
      <p:bldP spid="23" grpId="1"/>
      <p:bldP spid="31" grpId="0"/>
      <p:bldP spid="31" grpId="1"/>
      <p:bldP spid="32" grpId="0"/>
      <p:bldP spid="3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a:xfrm>
            <a:off x="107504" y="5157192"/>
            <a:ext cx="5797550" cy="576262"/>
          </a:xfrm>
        </p:spPr>
        <p:txBody>
          <a:bodyPr/>
          <a:lstStyle/>
          <a:p>
            <a:pPr>
              <a:defRPr/>
            </a:pPr>
            <a:r>
              <a:rPr lang="de-DE" sz="3600" b="1" dirty="0" smtClean="0"/>
              <a:t>Und jetzt im </a:t>
            </a:r>
            <a:r>
              <a:rPr lang="de-DE" sz="3600" b="1" dirty="0"/>
              <a:t>E</a:t>
            </a:r>
            <a:r>
              <a:rPr lang="de-DE" sz="3600" b="1" dirty="0" smtClean="0"/>
              <a:t>ndspurt </a:t>
            </a:r>
            <a:br>
              <a:rPr lang="de-DE" sz="3600" b="1" dirty="0" smtClean="0"/>
            </a:br>
            <a:r>
              <a:rPr lang="de-DE" sz="3600" b="1" dirty="0" smtClean="0"/>
              <a:t>geht´s um deine Meinung!</a:t>
            </a:r>
            <a:endParaRPr lang="de-DE" sz="3600" b="1" dirty="0"/>
          </a:p>
        </p:txBody>
      </p:sp>
    </p:spTree>
    <p:extLst>
      <p:ext uri="{BB962C8B-B14F-4D97-AF65-F5344CB8AC3E}">
        <p14:creationId xmlns:p14="http://schemas.microsoft.com/office/powerpoint/2010/main" val="99411162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pPr>
              <a:defRPr/>
            </a:pPr>
            <a:r>
              <a:rPr lang="de-DE" dirty="0" smtClean="0"/>
              <a:t>Deine Meinung </a:t>
            </a:r>
            <a:r>
              <a:rPr lang="de-DE" sz="2800" dirty="0" smtClean="0">
                <a:sym typeface="Wingdings" panose="05000000000000000000" pitchFamily="2" charset="2"/>
              </a:rPr>
              <a:t></a:t>
            </a:r>
            <a:endParaRPr lang="de-DE" sz="2800" dirty="0"/>
          </a:p>
        </p:txBody>
      </p:sp>
      <p:sp>
        <p:nvSpPr>
          <p:cNvPr id="2" name="Textfeld 1"/>
          <p:cNvSpPr txBox="1"/>
          <p:nvPr/>
        </p:nvSpPr>
        <p:spPr>
          <a:xfrm>
            <a:off x="107504" y="314653"/>
            <a:ext cx="8856984" cy="954107"/>
          </a:xfrm>
          <a:prstGeom prst="rect">
            <a:avLst/>
          </a:prstGeom>
          <a:noFill/>
        </p:spPr>
        <p:txBody>
          <a:bodyPr wrap="square" rtlCol="0">
            <a:spAutoFit/>
          </a:bodyPr>
          <a:lstStyle/>
          <a:p>
            <a:r>
              <a:rPr lang="de-DE" sz="2800" dirty="0" smtClean="0">
                <a:latin typeface="HelveticaNeue LT 45 Light" panose="020B0404020002020204" pitchFamily="34" charset="0"/>
              </a:rPr>
              <a:t>Dafür gibt es kein richtig oder falsch: Welches Kinderrecht findest du für alle Kinder am wichtigsten?</a:t>
            </a:r>
            <a:endParaRPr lang="de-DE" sz="2800" dirty="0">
              <a:latin typeface="HelveticaNeue LT 45 Light" panose="020B0404020002020204" pitchFamily="34" charset="0"/>
            </a:endParaRPr>
          </a:p>
        </p:txBody>
      </p:sp>
      <p:sp>
        <p:nvSpPr>
          <p:cNvPr id="5" name="AutoShape 4" descr="Bildergebnis für 1 2 oder dre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6" name="AutoShape 6" descr="Bildergebnis für 1 2 oder dre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7" name="Rechteck 16"/>
          <p:cNvSpPr/>
          <p:nvPr/>
        </p:nvSpPr>
        <p:spPr bwMode="auto">
          <a:xfrm>
            <a:off x="100335" y="1916832"/>
            <a:ext cx="2671465" cy="3888432"/>
          </a:xfrm>
          <a:prstGeom prst="rect">
            <a:avLst/>
          </a:prstGeom>
          <a:solidFill>
            <a:srgbClr val="FFC000"/>
          </a:solidFill>
          <a:ln w="9525" cap="flat" cmpd="sng" algn="ctr">
            <a:solidFill>
              <a:srgbClr val="FFC00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dirty="0">
              <a:ln>
                <a:noFill/>
              </a:ln>
              <a:solidFill>
                <a:srgbClr val="000000"/>
              </a:solidFill>
              <a:effectLst/>
              <a:latin typeface="Arial" charset="0"/>
              <a:ea typeface="ＭＳ Ｐゴシック" charset="0"/>
            </a:endParaRPr>
          </a:p>
        </p:txBody>
      </p:sp>
      <p:sp>
        <p:nvSpPr>
          <p:cNvPr id="24" name="Rechteck 23"/>
          <p:cNvSpPr/>
          <p:nvPr/>
        </p:nvSpPr>
        <p:spPr bwMode="auto">
          <a:xfrm>
            <a:off x="3268687" y="1916832"/>
            <a:ext cx="2671465" cy="3888432"/>
          </a:xfrm>
          <a:prstGeom prst="rect">
            <a:avLst/>
          </a:prstGeom>
          <a:solidFill>
            <a:schemeClr val="accent1">
              <a:lumMod val="60000"/>
              <a:lumOff val="40000"/>
            </a:schemeClr>
          </a:solidFill>
          <a:ln w="9525" cap="flat" cmpd="sng" algn="ctr">
            <a:solidFill>
              <a:schemeClr val="accent1">
                <a:lumMod val="60000"/>
                <a:lumOff val="40000"/>
              </a:schemeClr>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7" name="Rechteck 26"/>
          <p:cNvSpPr/>
          <p:nvPr/>
        </p:nvSpPr>
        <p:spPr bwMode="auto">
          <a:xfrm>
            <a:off x="6365031" y="1916832"/>
            <a:ext cx="2671465" cy="3888432"/>
          </a:xfrm>
          <a:prstGeom prst="rect">
            <a:avLst/>
          </a:prstGeom>
          <a:solidFill>
            <a:srgbClr val="92D050"/>
          </a:solidFill>
          <a:ln w="9525" cap="flat" cmpd="sng" algn="ctr">
            <a:solidFill>
              <a:srgbClr val="92D05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3" name="Textfeld 22"/>
          <p:cNvSpPr txBox="1"/>
          <p:nvPr/>
        </p:nvSpPr>
        <p:spPr>
          <a:xfrm>
            <a:off x="307975" y="2132856"/>
            <a:ext cx="2031777" cy="1015663"/>
          </a:xfrm>
          <a:prstGeom prst="rect">
            <a:avLst/>
          </a:prstGeom>
          <a:noFill/>
        </p:spPr>
        <p:txBody>
          <a:bodyPr wrap="square" rtlCol="0">
            <a:spAutoFit/>
          </a:bodyPr>
          <a:lstStyle/>
          <a:p>
            <a:r>
              <a:rPr lang="de-DE" dirty="0" smtClean="0">
                <a:latin typeface="HelveticaNeue LT 45 Light" panose="020B0404020002020204" pitchFamily="34" charset="0"/>
              </a:rPr>
              <a:t>Das Recht auf Spielen und Freizeit.</a:t>
            </a:r>
            <a:endParaRPr lang="de-DE" dirty="0">
              <a:latin typeface="HelveticaNeue LT 45 Light" panose="020B0404020002020204" pitchFamily="34" charset="0"/>
            </a:endParaRPr>
          </a:p>
        </p:txBody>
      </p:sp>
      <p:sp>
        <p:nvSpPr>
          <p:cNvPr id="31" name="Textfeld 30"/>
          <p:cNvSpPr txBox="1"/>
          <p:nvPr/>
        </p:nvSpPr>
        <p:spPr>
          <a:xfrm>
            <a:off x="3475175" y="2132856"/>
            <a:ext cx="2031777" cy="1015663"/>
          </a:xfrm>
          <a:prstGeom prst="rect">
            <a:avLst/>
          </a:prstGeom>
          <a:noFill/>
        </p:spPr>
        <p:txBody>
          <a:bodyPr wrap="square" rtlCol="0">
            <a:spAutoFit/>
          </a:bodyPr>
          <a:lstStyle/>
          <a:p>
            <a:r>
              <a:rPr lang="de-DE" dirty="0" smtClean="0">
                <a:latin typeface="HelveticaNeue LT 45 Light" panose="020B0404020002020204" pitchFamily="34" charset="0"/>
              </a:rPr>
              <a:t>Das Recht zur Schule zu gehen und zu lernen.</a:t>
            </a:r>
            <a:endParaRPr lang="de-DE" dirty="0">
              <a:latin typeface="HelveticaNeue LT 45 Light" panose="020B0404020002020204" pitchFamily="34" charset="0"/>
            </a:endParaRPr>
          </a:p>
        </p:txBody>
      </p:sp>
      <p:sp>
        <p:nvSpPr>
          <p:cNvPr id="32" name="Textfeld 31"/>
          <p:cNvSpPr txBox="1"/>
          <p:nvPr/>
        </p:nvSpPr>
        <p:spPr>
          <a:xfrm>
            <a:off x="6716687" y="2060848"/>
            <a:ext cx="2031777" cy="1323439"/>
          </a:xfrm>
          <a:prstGeom prst="rect">
            <a:avLst/>
          </a:prstGeom>
          <a:noFill/>
        </p:spPr>
        <p:txBody>
          <a:bodyPr wrap="square" rtlCol="0">
            <a:spAutoFit/>
          </a:bodyPr>
          <a:lstStyle/>
          <a:p>
            <a:r>
              <a:rPr lang="de-DE" dirty="0" smtClean="0">
                <a:latin typeface="HelveticaNeue LT 45 Light" panose="020B0404020002020204" pitchFamily="34" charset="0"/>
              </a:rPr>
              <a:t>Das Recht, dass alle gleich behandelt werden.</a:t>
            </a:r>
            <a:endParaRPr lang="de-DE" dirty="0">
              <a:latin typeface="HelveticaNeue LT 45 Light" panose="020B0404020002020204" pitchFamily="34" charset="0"/>
            </a:endParaRPr>
          </a:p>
        </p:txBody>
      </p:sp>
      <p:pic>
        <p:nvPicPr>
          <p:cNvPr id="4" name="Refrain_Chöre_Bewegungsquiz.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339752" y="6248400"/>
            <a:ext cx="609600" cy="609600"/>
          </a:xfrm>
          <a:prstGeom prst="rect">
            <a:avLst/>
          </a:prstGeom>
        </p:spPr>
      </p:pic>
    </p:spTree>
    <p:extLst>
      <p:ext uri="{BB962C8B-B14F-4D97-AF65-F5344CB8AC3E}">
        <p14:creationId xmlns:p14="http://schemas.microsoft.com/office/powerpoint/2010/main" val="33537932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inVertical)">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barn(inVertic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32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1" fill="hold" display="0">
                  <p:stCondLst>
                    <p:cond delay="indefinite"/>
                  </p:stCondLst>
                  <p:endCondLst>
                    <p:cond evt="onStopAudio" delay="0">
                      <p:tgtEl>
                        <p:sldTgt/>
                      </p:tgtEl>
                    </p:cond>
                  </p:endCondLst>
                </p:cTn>
                <p:tgtEl>
                  <p:spTgt spid="4"/>
                </p:tgtEl>
              </p:cMediaNode>
            </p:audio>
          </p:childTnLst>
        </p:cTn>
      </p:par>
    </p:tnLst>
    <p:bldLst>
      <p:bldP spid="17" grpId="0" animBg="1"/>
      <p:bldP spid="24" grpId="0" animBg="1"/>
      <p:bldP spid="27" grpId="0" animBg="1"/>
      <p:bldP spid="23" grpId="0"/>
      <p:bldP spid="31" grpId="0"/>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pPr>
              <a:defRPr/>
            </a:pPr>
            <a:r>
              <a:rPr lang="de-DE" dirty="0" smtClean="0"/>
              <a:t>Deine Meinung </a:t>
            </a:r>
            <a:r>
              <a:rPr lang="de-DE" sz="2800" dirty="0">
                <a:sym typeface="Wingdings" panose="05000000000000000000" pitchFamily="2" charset="2"/>
              </a:rPr>
              <a:t></a:t>
            </a:r>
            <a:endParaRPr lang="de-DE" sz="2800" dirty="0"/>
          </a:p>
        </p:txBody>
      </p:sp>
      <p:sp>
        <p:nvSpPr>
          <p:cNvPr id="2" name="Textfeld 1"/>
          <p:cNvSpPr txBox="1"/>
          <p:nvPr/>
        </p:nvSpPr>
        <p:spPr>
          <a:xfrm>
            <a:off x="107504" y="529516"/>
            <a:ext cx="8856984" cy="523220"/>
          </a:xfrm>
          <a:prstGeom prst="rect">
            <a:avLst/>
          </a:prstGeom>
          <a:noFill/>
        </p:spPr>
        <p:txBody>
          <a:bodyPr wrap="square" rtlCol="0">
            <a:spAutoFit/>
          </a:bodyPr>
          <a:lstStyle/>
          <a:p>
            <a:r>
              <a:rPr lang="de-DE" sz="2800" dirty="0" smtClean="0">
                <a:latin typeface="HelveticaNeue LT 45 Light" panose="020B0404020002020204" pitchFamily="34" charset="0"/>
              </a:rPr>
              <a:t>Sag uns deine Meinung!</a:t>
            </a:r>
            <a:endParaRPr lang="de-DE" sz="2800" dirty="0">
              <a:latin typeface="HelveticaNeue LT 45 Light" panose="020B0404020002020204" pitchFamily="34" charset="0"/>
            </a:endParaRPr>
          </a:p>
        </p:txBody>
      </p:sp>
      <p:sp>
        <p:nvSpPr>
          <p:cNvPr id="5" name="AutoShape 4" descr="Bildergebnis für 1 2 oder dre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6" name="AutoShape 6" descr="Bildergebnis für 1 2 oder dre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7" name="Rechteck 16"/>
          <p:cNvSpPr/>
          <p:nvPr/>
        </p:nvSpPr>
        <p:spPr bwMode="auto">
          <a:xfrm>
            <a:off x="100335" y="1916832"/>
            <a:ext cx="2671465" cy="3888432"/>
          </a:xfrm>
          <a:prstGeom prst="rect">
            <a:avLst/>
          </a:prstGeom>
          <a:solidFill>
            <a:srgbClr val="FFC000"/>
          </a:solidFill>
          <a:ln w="9525" cap="flat" cmpd="sng" algn="ctr">
            <a:solidFill>
              <a:srgbClr val="FFC00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4" name="Rechteck 23"/>
          <p:cNvSpPr/>
          <p:nvPr/>
        </p:nvSpPr>
        <p:spPr bwMode="auto">
          <a:xfrm>
            <a:off x="3268687" y="1916832"/>
            <a:ext cx="2671465" cy="3888432"/>
          </a:xfrm>
          <a:prstGeom prst="rect">
            <a:avLst/>
          </a:prstGeom>
          <a:solidFill>
            <a:schemeClr val="accent1">
              <a:lumMod val="60000"/>
              <a:lumOff val="40000"/>
            </a:schemeClr>
          </a:solidFill>
          <a:ln w="9525" cap="flat" cmpd="sng" algn="ctr">
            <a:solidFill>
              <a:schemeClr val="accent1">
                <a:lumMod val="60000"/>
                <a:lumOff val="40000"/>
              </a:schemeClr>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7" name="Rechteck 26"/>
          <p:cNvSpPr/>
          <p:nvPr/>
        </p:nvSpPr>
        <p:spPr bwMode="auto">
          <a:xfrm>
            <a:off x="6365031" y="1916832"/>
            <a:ext cx="2671465" cy="3888432"/>
          </a:xfrm>
          <a:prstGeom prst="rect">
            <a:avLst/>
          </a:prstGeom>
          <a:solidFill>
            <a:srgbClr val="92D050"/>
          </a:solidFill>
          <a:ln w="9525" cap="flat" cmpd="sng" algn="ctr">
            <a:solidFill>
              <a:srgbClr val="92D05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3" name="Textfeld 22"/>
          <p:cNvSpPr txBox="1"/>
          <p:nvPr/>
        </p:nvSpPr>
        <p:spPr>
          <a:xfrm>
            <a:off x="307975" y="2132856"/>
            <a:ext cx="2031777" cy="1631216"/>
          </a:xfrm>
          <a:prstGeom prst="rect">
            <a:avLst/>
          </a:prstGeom>
          <a:noFill/>
        </p:spPr>
        <p:txBody>
          <a:bodyPr wrap="square" rtlCol="0">
            <a:spAutoFit/>
          </a:bodyPr>
          <a:lstStyle/>
          <a:p>
            <a:r>
              <a:rPr lang="de-DE" dirty="0" smtClean="0">
                <a:latin typeface="HelveticaNeue LT 45 Light" panose="020B0404020002020204" pitchFamily="34" charset="0"/>
              </a:rPr>
              <a:t>Ich find es gut über die Kinderrechte Bescheid zu wissen.</a:t>
            </a:r>
            <a:endParaRPr lang="de-DE" dirty="0">
              <a:latin typeface="HelveticaNeue LT 45 Light" panose="020B0404020002020204" pitchFamily="34" charset="0"/>
            </a:endParaRPr>
          </a:p>
        </p:txBody>
      </p:sp>
      <p:sp>
        <p:nvSpPr>
          <p:cNvPr id="31" name="Textfeld 30"/>
          <p:cNvSpPr txBox="1"/>
          <p:nvPr/>
        </p:nvSpPr>
        <p:spPr>
          <a:xfrm>
            <a:off x="3475175" y="2132856"/>
            <a:ext cx="2031777" cy="1015663"/>
          </a:xfrm>
          <a:prstGeom prst="rect">
            <a:avLst/>
          </a:prstGeom>
          <a:noFill/>
        </p:spPr>
        <p:txBody>
          <a:bodyPr wrap="square" rtlCol="0">
            <a:spAutoFit/>
          </a:bodyPr>
          <a:lstStyle/>
          <a:p>
            <a:r>
              <a:rPr lang="de-DE" dirty="0" smtClean="0">
                <a:latin typeface="HelveticaNeue LT 45 Light" panose="020B0404020002020204" pitchFamily="34" charset="0"/>
              </a:rPr>
              <a:t>Die Kinderrechte sind nicht so wichtig für mich.</a:t>
            </a:r>
            <a:endParaRPr lang="de-DE" dirty="0">
              <a:latin typeface="HelveticaNeue LT 45 Light" panose="020B0404020002020204" pitchFamily="34" charset="0"/>
            </a:endParaRPr>
          </a:p>
        </p:txBody>
      </p:sp>
      <p:sp>
        <p:nvSpPr>
          <p:cNvPr id="32" name="Textfeld 31"/>
          <p:cNvSpPr txBox="1"/>
          <p:nvPr/>
        </p:nvSpPr>
        <p:spPr>
          <a:xfrm>
            <a:off x="6716687" y="2060848"/>
            <a:ext cx="2031777" cy="1323439"/>
          </a:xfrm>
          <a:prstGeom prst="rect">
            <a:avLst/>
          </a:prstGeom>
          <a:noFill/>
        </p:spPr>
        <p:txBody>
          <a:bodyPr wrap="square" rtlCol="0">
            <a:spAutoFit/>
          </a:bodyPr>
          <a:lstStyle/>
          <a:p>
            <a:r>
              <a:rPr lang="de-DE" dirty="0" smtClean="0">
                <a:latin typeface="HelveticaNeue LT 45 Light" panose="020B0404020002020204" pitchFamily="34" charset="0"/>
              </a:rPr>
              <a:t>Ich will noch mehr über die Kinderrechte wissen.</a:t>
            </a:r>
            <a:endParaRPr lang="de-DE" dirty="0">
              <a:latin typeface="HelveticaNeue LT 45 Light" panose="020B0404020002020204" pitchFamily="34" charset="0"/>
            </a:endParaRPr>
          </a:p>
        </p:txBody>
      </p:sp>
      <p:pic>
        <p:nvPicPr>
          <p:cNvPr id="4" name="Refrain_Chöre_Bewegungsquiz.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58377" y="6165304"/>
            <a:ext cx="609600" cy="609600"/>
          </a:xfrm>
          <a:prstGeom prst="rect">
            <a:avLst/>
          </a:prstGeom>
        </p:spPr>
      </p:pic>
    </p:spTree>
    <p:extLst>
      <p:ext uri="{BB962C8B-B14F-4D97-AF65-F5344CB8AC3E}">
        <p14:creationId xmlns:p14="http://schemas.microsoft.com/office/powerpoint/2010/main" val="175250917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inVertical)">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barn(inVertic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32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1" fill="hold" display="0">
                  <p:stCondLst>
                    <p:cond delay="indefinite"/>
                  </p:stCondLst>
                  <p:endCondLst>
                    <p:cond evt="onStopAudio" delay="0">
                      <p:tgtEl>
                        <p:sldTgt/>
                      </p:tgtEl>
                    </p:cond>
                  </p:endCondLst>
                </p:cTn>
                <p:tgtEl>
                  <p:spTgt spid="4"/>
                </p:tgtEl>
              </p:cMediaNode>
            </p:audio>
          </p:childTnLst>
        </p:cTn>
      </p:par>
    </p:tnLst>
    <p:bldLst>
      <p:bldP spid="17" grpId="0" animBg="1"/>
      <p:bldP spid="24" grpId="0" animBg="1"/>
      <p:bldP spid="27" grpId="0" animBg="1"/>
      <p:bldP spid="23" grpId="0"/>
      <p:bldP spid="31"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pPr>
              <a:defRPr/>
            </a:pPr>
            <a:r>
              <a:rPr lang="de-DE" dirty="0" smtClean="0"/>
              <a:t>Deine Meinung </a:t>
            </a:r>
            <a:r>
              <a:rPr lang="de-DE" sz="2800" dirty="0">
                <a:sym typeface="Wingdings" panose="05000000000000000000" pitchFamily="2" charset="2"/>
              </a:rPr>
              <a:t></a:t>
            </a:r>
            <a:endParaRPr lang="de-DE" sz="2800" dirty="0"/>
          </a:p>
        </p:txBody>
      </p:sp>
      <p:sp>
        <p:nvSpPr>
          <p:cNvPr id="2" name="Textfeld 1"/>
          <p:cNvSpPr txBox="1"/>
          <p:nvPr/>
        </p:nvSpPr>
        <p:spPr>
          <a:xfrm>
            <a:off x="107504" y="529516"/>
            <a:ext cx="8856984" cy="523220"/>
          </a:xfrm>
          <a:prstGeom prst="rect">
            <a:avLst/>
          </a:prstGeom>
          <a:noFill/>
        </p:spPr>
        <p:txBody>
          <a:bodyPr wrap="square" rtlCol="0">
            <a:spAutoFit/>
          </a:bodyPr>
          <a:lstStyle/>
          <a:p>
            <a:r>
              <a:rPr lang="de-DE" sz="2800" dirty="0" smtClean="0">
                <a:latin typeface="HelveticaNeue LT 45 Light" panose="020B0404020002020204" pitchFamily="34" charset="0"/>
              </a:rPr>
              <a:t>Sag uns deine Meinung!</a:t>
            </a:r>
            <a:endParaRPr lang="de-DE" sz="2800" dirty="0">
              <a:latin typeface="HelveticaNeue LT 45 Light" panose="020B0404020002020204" pitchFamily="34" charset="0"/>
            </a:endParaRPr>
          </a:p>
        </p:txBody>
      </p:sp>
      <p:sp>
        <p:nvSpPr>
          <p:cNvPr id="5" name="AutoShape 4" descr="Bildergebnis für 1 2 oder dre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6" name="AutoShape 6" descr="Bildergebnis für 1 2 oder dre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7" name="Rechteck 16"/>
          <p:cNvSpPr/>
          <p:nvPr/>
        </p:nvSpPr>
        <p:spPr bwMode="auto">
          <a:xfrm>
            <a:off x="100335" y="1916832"/>
            <a:ext cx="2671465" cy="3888432"/>
          </a:xfrm>
          <a:prstGeom prst="rect">
            <a:avLst/>
          </a:prstGeom>
          <a:solidFill>
            <a:srgbClr val="FFC000"/>
          </a:solidFill>
          <a:ln w="9525" cap="flat" cmpd="sng" algn="ctr">
            <a:solidFill>
              <a:srgbClr val="FFC00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4" name="Rechteck 23"/>
          <p:cNvSpPr/>
          <p:nvPr/>
        </p:nvSpPr>
        <p:spPr bwMode="auto">
          <a:xfrm>
            <a:off x="3268687" y="1916832"/>
            <a:ext cx="2671465" cy="3888432"/>
          </a:xfrm>
          <a:prstGeom prst="rect">
            <a:avLst/>
          </a:prstGeom>
          <a:solidFill>
            <a:schemeClr val="accent1">
              <a:lumMod val="60000"/>
              <a:lumOff val="40000"/>
            </a:schemeClr>
          </a:solidFill>
          <a:ln w="9525" cap="flat" cmpd="sng" algn="ctr">
            <a:solidFill>
              <a:schemeClr val="accent1">
                <a:lumMod val="60000"/>
                <a:lumOff val="40000"/>
              </a:schemeClr>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7" name="Rechteck 26"/>
          <p:cNvSpPr/>
          <p:nvPr/>
        </p:nvSpPr>
        <p:spPr bwMode="auto">
          <a:xfrm>
            <a:off x="6365031" y="1916832"/>
            <a:ext cx="2671465" cy="3888432"/>
          </a:xfrm>
          <a:prstGeom prst="rect">
            <a:avLst/>
          </a:prstGeom>
          <a:solidFill>
            <a:srgbClr val="92D050"/>
          </a:solidFill>
          <a:ln w="9525" cap="flat" cmpd="sng" algn="ctr">
            <a:solidFill>
              <a:srgbClr val="92D05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3" name="Textfeld 22"/>
          <p:cNvSpPr txBox="1"/>
          <p:nvPr/>
        </p:nvSpPr>
        <p:spPr>
          <a:xfrm>
            <a:off x="307975" y="2132856"/>
            <a:ext cx="2031777" cy="707886"/>
          </a:xfrm>
          <a:prstGeom prst="rect">
            <a:avLst/>
          </a:prstGeom>
          <a:noFill/>
        </p:spPr>
        <p:txBody>
          <a:bodyPr wrap="square" rtlCol="0">
            <a:spAutoFit/>
          </a:bodyPr>
          <a:lstStyle/>
          <a:p>
            <a:r>
              <a:rPr lang="de-DE" dirty="0" smtClean="0">
                <a:latin typeface="HelveticaNeue LT 45 Light" panose="020B0404020002020204" pitchFamily="34" charset="0"/>
              </a:rPr>
              <a:t>Das Quiz hat mir Spaß gemacht.</a:t>
            </a:r>
            <a:endParaRPr lang="de-DE" dirty="0">
              <a:latin typeface="HelveticaNeue LT 45 Light" panose="020B0404020002020204" pitchFamily="34" charset="0"/>
            </a:endParaRPr>
          </a:p>
        </p:txBody>
      </p:sp>
      <p:sp>
        <p:nvSpPr>
          <p:cNvPr id="31" name="Textfeld 30"/>
          <p:cNvSpPr txBox="1"/>
          <p:nvPr/>
        </p:nvSpPr>
        <p:spPr>
          <a:xfrm>
            <a:off x="3475175" y="2132856"/>
            <a:ext cx="2031777" cy="707886"/>
          </a:xfrm>
          <a:prstGeom prst="rect">
            <a:avLst/>
          </a:prstGeom>
          <a:noFill/>
        </p:spPr>
        <p:txBody>
          <a:bodyPr wrap="square" rtlCol="0">
            <a:spAutoFit/>
          </a:bodyPr>
          <a:lstStyle/>
          <a:p>
            <a:r>
              <a:rPr lang="de-DE" dirty="0" smtClean="0">
                <a:latin typeface="HelveticaNeue LT 45 Light" panose="020B0404020002020204" pitchFamily="34" charset="0"/>
              </a:rPr>
              <a:t>Die Fragen waren zu leicht.</a:t>
            </a:r>
            <a:endParaRPr lang="de-DE" dirty="0">
              <a:latin typeface="HelveticaNeue LT 45 Light" panose="020B0404020002020204" pitchFamily="34" charset="0"/>
            </a:endParaRPr>
          </a:p>
        </p:txBody>
      </p:sp>
      <p:sp>
        <p:nvSpPr>
          <p:cNvPr id="32" name="Textfeld 31"/>
          <p:cNvSpPr txBox="1"/>
          <p:nvPr/>
        </p:nvSpPr>
        <p:spPr>
          <a:xfrm>
            <a:off x="6716687" y="2060848"/>
            <a:ext cx="2031777" cy="1015663"/>
          </a:xfrm>
          <a:prstGeom prst="rect">
            <a:avLst/>
          </a:prstGeom>
          <a:noFill/>
        </p:spPr>
        <p:txBody>
          <a:bodyPr wrap="square" rtlCol="0">
            <a:spAutoFit/>
          </a:bodyPr>
          <a:lstStyle/>
          <a:p>
            <a:r>
              <a:rPr lang="de-DE" dirty="0" smtClean="0">
                <a:latin typeface="HelveticaNeue LT 45 Light" panose="020B0404020002020204" pitchFamily="34" charset="0"/>
              </a:rPr>
              <a:t>Die Fragen waren zu schwer.</a:t>
            </a:r>
            <a:endParaRPr lang="de-DE" dirty="0">
              <a:latin typeface="HelveticaNeue LT 45 Light" panose="020B0404020002020204" pitchFamily="34" charset="0"/>
            </a:endParaRPr>
          </a:p>
        </p:txBody>
      </p:sp>
      <p:pic>
        <p:nvPicPr>
          <p:cNvPr id="4" name="Refrain_Chöre_Bewegungsquiz.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39752" y="6204710"/>
            <a:ext cx="609600" cy="609600"/>
          </a:xfrm>
          <a:prstGeom prst="rect">
            <a:avLst/>
          </a:prstGeom>
        </p:spPr>
      </p:pic>
    </p:spTree>
    <p:extLst>
      <p:ext uri="{BB962C8B-B14F-4D97-AF65-F5344CB8AC3E}">
        <p14:creationId xmlns:p14="http://schemas.microsoft.com/office/powerpoint/2010/main" val="303022219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inVertical)">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barn(inVertic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32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1" fill="hold" display="0">
                  <p:stCondLst>
                    <p:cond delay="indefinite"/>
                  </p:stCondLst>
                  <p:endCondLst>
                    <p:cond evt="onStopAudio" delay="0">
                      <p:tgtEl>
                        <p:sldTgt/>
                      </p:tgtEl>
                    </p:cond>
                  </p:endCondLst>
                </p:cTn>
                <p:tgtEl>
                  <p:spTgt spid="4"/>
                </p:tgtEl>
              </p:cMediaNode>
            </p:audio>
          </p:childTnLst>
        </p:cTn>
      </p:par>
    </p:tnLst>
    <p:bldLst>
      <p:bldP spid="17" grpId="0" animBg="1"/>
      <p:bldP spid="24" grpId="0" animBg="1"/>
      <p:bldP spid="27" grpId="0" animBg="1"/>
      <p:bldP spid="23" grpId="0"/>
      <p:bldP spid="31" grpId="0"/>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pPr>
              <a:defRPr/>
            </a:pPr>
            <a:r>
              <a:rPr lang="de-DE" dirty="0" smtClean="0"/>
              <a:t>Kinderrechtequiz</a:t>
            </a:r>
            <a:endParaRPr lang="de-DE" dirty="0"/>
          </a:p>
        </p:txBody>
      </p:sp>
      <p:sp>
        <p:nvSpPr>
          <p:cNvPr id="2" name="Textfeld 1"/>
          <p:cNvSpPr txBox="1"/>
          <p:nvPr/>
        </p:nvSpPr>
        <p:spPr>
          <a:xfrm>
            <a:off x="107504" y="457508"/>
            <a:ext cx="8064896" cy="523220"/>
          </a:xfrm>
          <a:prstGeom prst="rect">
            <a:avLst/>
          </a:prstGeom>
          <a:noFill/>
        </p:spPr>
        <p:txBody>
          <a:bodyPr wrap="square" rtlCol="0">
            <a:spAutoFit/>
          </a:bodyPr>
          <a:lstStyle/>
          <a:p>
            <a:r>
              <a:rPr lang="de-DE" sz="2800" dirty="0" smtClean="0">
                <a:latin typeface="HelveticaNeue LT 45 Light" panose="020B0404020002020204" pitchFamily="34" charset="0"/>
              </a:rPr>
              <a:t>Wo sind die Kinderrechte aufgeschrieben?</a:t>
            </a:r>
            <a:endParaRPr lang="de-DE" sz="2800" dirty="0">
              <a:latin typeface="HelveticaNeue LT 45 Light" panose="020B0404020002020204" pitchFamily="34" charset="0"/>
            </a:endParaRPr>
          </a:p>
        </p:txBody>
      </p:sp>
      <p:sp>
        <p:nvSpPr>
          <p:cNvPr id="5" name="AutoShape 4" descr="Bildergebnis für 1 2 oder dre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6" name="AutoShape 6" descr="Bildergebnis für 1 2 oder dre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7" name="Rechteck 16"/>
          <p:cNvSpPr/>
          <p:nvPr/>
        </p:nvSpPr>
        <p:spPr bwMode="auto">
          <a:xfrm>
            <a:off x="100335" y="1916832"/>
            <a:ext cx="2671465" cy="3888432"/>
          </a:xfrm>
          <a:prstGeom prst="rect">
            <a:avLst/>
          </a:prstGeom>
          <a:solidFill>
            <a:srgbClr val="FFC000"/>
          </a:solidFill>
          <a:ln w="9525" cap="flat" cmpd="sng" algn="ctr">
            <a:solidFill>
              <a:srgbClr val="FFC00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1" name="Rechteck 20"/>
          <p:cNvSpPr/>
          <p:nvPr/>
        </p:nvSpPr>
        <p:spPr bwMode="auto">
          <a:xfrm>
            <a:off x="100335" y="1268760"/>
            <a:ext cx="2671465" cy="576064"/>
          </a:xfrm>
          <a:prstGeom prst="rect">
            <a:avLst/>
          </a:prstGeom>
          <a:solidFill>
            <a:srgbClr val="FF9900"/>
          </a:solidFill>
          <a:ln w="9525" cap="flat" cmpd="sng" algn="ctr">
            <a:solidFill>
              <a:srgbClr val="FF990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2" name="Textfeld 21"/>
          <p:cNvSpPr txBox="1"/>
          <p:nvPr/>
        </p:nvSpPr>
        <p:spPr>
          <a:xfrm>
            <a:off x="1187624" y="1268760"/>
            <a:ext cx="1093195" cy="646331"/>
          </a:xfrm>
          <a:prstGeom prst="rect">
            <a:avLst/>
          </a:prstGeom>
          <a:noFill/>
        </p:spPr>
        <p:txBody>
          <a:bodyPr wrap="square" rtlCol="0">
            <a:spAutoFit/>
          </a:bodyPr>
          <a:lstStyle/>
          <a:p>
            <a:r>
              <a:rPr lang="de-DE" sz="3600" dirty="0" smtClean="0">
                <a:latin typeface="HelveticaNeue LT 45 Light" panose="020B0404020002020204" pitchFamily="34" charset="0"/>
              </a:rPr>
              <a:t>1</a:t>
            </a:r>
            <a:r>
              <a:rPr lang="de-DE" sz="3600" dirty="0" smtClean="0">
                <a:solidFill>
                  <a:srgbClr val="FF0000"/>
                </a:solidFill>
              </a:rPr>
              <a:t> </a:t>
            </a:r>
            <a:endParaRPr lang="de-DE" sz="3600" dirty="0">
              <a:solidFill>
                <a:srgbClr val="FF0000"/>
              </a:solidFill>
            </a:endParaRPr>
          </a:p>
        </p:txBody>
      </p:sp>
      <p:sp>
        <p:nvSpPr>
          <p:cNvPr id="24" name="Rechteck 23"/>
          <p:cNvSpPr/>
          <p:nvPr/>
        </p:nvSpPr>
        <p:spPr bwMode="auto">
          <a:xfrm>
            <a:off x="3268687" y="1916832"/>
            <a:ext cx="2671465" cy="3888432"/>
          </a:xfrm>
          <a:prstGeom prst="rect">
            <a:avLst/>
          </a:prstGeom>
          <a:solidFill>
            <a:schemeClr val="accent1">
              <a:lumMod val="60000"/>
              <a:lumOff val="40000"/>
            </a:schemeClr>
          </a:solidFill>
          <a:ln w="9525" cap="flat" cmpd="sng" algn="ctr">
            <a:solidFill>
              <a:schemeClr val="accent1">
                <a:lumMod val="60000"/>
                <a:lumOff val="40000"/>
              </a:schemeClr>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5" name="Rechteck 24"/>
          <p:cNvSpPr/>
          <p:nvPr/>
        </p:nvSpPr>
        <p:spPr bwMode="auto">
          <a:xfrm>
            <a:off x="3268687" y="1268760"/>
            <a:ext cx="2671465" cy="576064"/>
          </a:xfrm>
          <a:prstGeom prst="rect">
            <a:avLst/>
          </a:prstGeom>
          <a:solidFill>
            <a:schemeClr val="accent1">
              <a:lumMod val="75000"/>
            </a:schemeClr>
          </a:solidFill>
          <a:ln w="9525" cap="flat" cmpd="sng" algn="ctr">
            <a:solidFill>
              <a:schemeClr val="accent1">
                <a:lumMod val="60000"/>
                <a:lumOff val="40000"/>
              </a:schemeClr>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6" name="Textfeld 25"/>
          <p:cNvSpPr txBox="1"/>
          <p:nvPr/>
        </p:nvSpPr>
        <p:spPr>
          <a:xfrm>
            <a:off x="4355976" y="1268760"/>
            <a:ext cx="1093195" cy="646331"/>
          </a:xfrm>
          <a:prstGeom prst="rect">
            <a:avLst/>
          </a:prstGeom>
          <a:noFill/>
        </p:spPr>
        <p:txBody>
          <a:bodyPr wrap="square" rtlCol="0">
            <a:spAutoFit/>
          </a:bodyPr>
          <a:lstStyle/>
          <a:p>
            <a:r>
              <a:rPr lang="de-DE" sz="3600" dirty="0" smtClean="0">
                <a:latin typeface="HelveticaNeue LT 45 Light" panose="020B0404020002020204" pitchFamily="34" charset="0"/>
              </a:rPr>
              <a:t>2</a:t>
            </a:r>
            <a:r>
              <a:rPr lang="de-DE" sz="3600" dirty="0" smtClean="0">
                <a:solidFill>
                  <a:srgbClr val="FF0000"/>
                </a:solidFill>
              </a:rPr>
              <a:t> </a:t>
            </a:r>
            <a:endParaRPr lang="de-DE" sz="3600" dirty="0">
              <a:solidFill>
                <a:srgbClr val="FF0000"/>
              </a:solidFill>
            </a:endParaRPr>
          </a:p>
        </p:txBody>
      </p:sp>
      <p:sp>
        <p:nvSpPr>
          <p:cNvPr id="27" name="Rechteck 26"/>
          <p:cNvSpPr/>
          <p:nvPr/>
        </p:nvSpPr>
        <p:spPr bwMode="auto">
          <a:xfrm>
            <a:off x="6365031" y="1916832"/>
            <a:ext cx="2671465" cy="3888432"/>
          </a:xfrm>
          <a:prstGeom prst="rect">
            <a:avLst/>
          </a:prstGeom>
          <a:solidFill>
            <a:srgbClr val="92D050"/>
          </a:solidFill>
          <a:ln w="9525" cap="flat" cmpd="sng" algn="ctr">
            <a:solidFill>
              <a:srgbClr val="92D05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8" name="Rechteck 27"/>
          <p:cNvSpPr/>
          <p:nvPr/>
        </p:nvSpPr>
        <p:spPr bwMode="auto">
          <a:xfrm>
            <a:off x="6365031" y="1268760"/>
            <a:ext cx="2671465" cy="576064"/>
          </a:xfrm>
          <a:prstGeom prst="rect">
            <a:avLst/>
          </a:prstGeom>
          <a:solidFill>
            <a:srgbClr val="57AB27"/>
          </a:solidFill>
          <a:ln w="9525" cap="flat" cmpd="sng" algn="ctr">
            <a:solidFill>
              <a:srgbClr val="57AB27"/>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9" name="Textfeld 28"/>
          <p:cNvSpPr txBox="1"/>
          <p:nvPr/>
        </p:nvSpPr>
        <p:spPr>
          <a:xfrm>
            <a:off x="7452320" y="1268760"/>
            <a:ext cx="1093195" cy="646331"/>
          </a:xfrm>
          <a:prstGeom prst="rect">
            <a:avLst/>
          </a:prstGeom>
          <a:noFill/>
        </p:spPr>
        <p:txBody>
          <a:bodyPr wrap="square" rtlCol="0">
            <a:spAutoFit/>
          </a:bodyPr>
          <a:lstStyle/>
          <a:p>
            <a:r>
              <a:rPr lang="de-DE" sz="3600" dirty="0" smtClean="0">
                <a:latin typeface="HelveticaNeue LT 45 Light" panose="020B0404020002020204" pitchFamily="34" charset="0"/>
              </a:rPr>
              <a:t>3</a:t>
            </a:r>
            <a:r>
              <a:rPr lang="de-DE" sz="3600" dirty="0" smtClean="0">
                <a:solidFill>
                  <a:srgbClr val="FF0000"/>
                </a:solidFill>
              </a:rPr>
              <a:t> </a:t>
            </a:r>
            <a:endParaRPr lang="de-DE" sz="3600" dirty="0">
              <a:solidFill>
                <a:srgbClr val="FF0000"/>
              </a:solidFill>
            </a:endParaRPr>
          </a:p>
        </p:txBody>
      </p:sp>
      <p:sp>
        <p:nvSpPr>
          <p:cNvPr id="23" name="Textfeld 22"/>
          <p:cNvSpPr txBox="1"/>
          <p:nvPr/>
        </p:nvSpPr>
        <p:spPr>
          <a:xfrm>
            <a:off x="307975" y="2132856"/>
            <a:ext cx="2031777" cy="1015663"/>
          </a:xfrm>
          <a:prstGeom prst="rect">
            <a:avLst/>
          </a:prstGeom>
          <a:noFill/>
        </p:spPr>
        <p:txBody>
          <a:bodyPr wrap="square" rtlCol="0">
            <a:spAutoFit/>
          </a:bodyPr>
          <a:lstStyle/>
          <a:p>
            <a:r>
              <a:rPr lang="de-DE" dirty="0" smtClean="0">
                <a:latin typeface="HelveticaNeue LT 45 Light" panose="020B0404020002020204" pitchFamily="34" charset="0"/>
              </a:rPr>
              <a:t>In der Bibel, </a:t>
            </a:r>
            <a:r>
              <a:rPr lang="de-DE" b="0" dirty="0" smtClean="0">
                <a:latin typeface="HelveticaNeue LT 45 Light" panose="020B0404020002020204" pitchFamily="34" charset="0"/>
              </a:rPr>
              <a:t>weil da alles drin steht.</a:t>
            </a:r>
            <a:endParaRPr lang="de-DE" b="0" dirty="0">
              <a:latin typeface="HelveticaNeue LT 45 Light" panose="020B0404020002020204" pitchFamily="34" charset="0"/>
            </a:endParaRPr>
          </a:p>
        </p:txBody>
      </p:sp>
      <p:sp>
        <p:nvSpPr>
          <p:cNvPr id="31" name="Textfeld 30"/>
          <p:cNvSpPr txBox="1"/>
          <p:nvPr/>
        </p:nvSpPr>
        <p:spPr>
          <a:xfrm>
            <a:off x="3476327" y="2132856"/>
            <a:ext cx="2031777" cy="1631216"/>
          </a:xfrm>
          <a:prstGeom prst="rect">
            <a:avLst/>
          </a:prstGeom>
          <a:noFill/>
        </p:spPr>
        <p:txBody>
          <a:bodyPr wrap="square" rtlCol="0">
            <a:spAutoFit/>
          </a:bodyPr>
          <a:lstStyle/>
          <a:p>
            <a:r>
              <a:rPr lang="de-DE" dirty="0" smtClean="0">
                <a:latin typeface="HelveticaNeue LT 45 Light" panose="020B0404020002020204" pitchFamily="34" charset="0"/>
              </a:rPr>
              <a:t>In der Schulordnung, </a:t>
            </a:r>
            <a:r>
              <a:rPr lang="de-DE" b="0" dirty="0" smtClean="0">
                <a:latin typeface="HelveticaNeue LT 45 Light" panose="020B0404020002020204" pitchFamily="34" charset="0"/>
              </a:rPr>
              <a:t>weil die Lehrer sich damit auskennen.</a:t>
            </a:r>
            <a:endParaRPr lang="de-DE" b="0" dirty="0">
              <a:latin typeface="HelveticaNeue LT 45 Light" panose="020B0404020002020204" pitchFamily="34" charset="0"/>
            </a:endParaRPr>
          </a:p>
        </p:txBody>
      </p:sp>
      <p:sp>
        <p:nvSpPr>
          <p:cNvPr id="32" name="Textfeld 31"/>
          <p:cNvSpPr txBox="1"/>
          <p:nvPr/>
        </p:nvSpPr>
        <p:spPr>
          <a:xfrm>
            <a:off x="6716687" y="2060848"/>
            <a:ext cx="2031777" cy="1631216"/>
          </a:xfrm>
          <a:prstGeom prst="rect">
            <a:avLst/>
          </a:prstGeom>
          <a:noFill/>
        </p:spPr>
        <p:txBody>
          <a:bodyPr wrap="square" rtlCol="0">
            <a:spAutoFit/>
          </a:bodyPr>
          <a:lstStyle/>
          <a:p>
            <a:r>
              <a:rPr lang="de-DE" dirty="0">
                <a:latin typeface="HelveticaNeue LT 45 Light" panose="020B0404020002020204" pitchFamily="34" charset="0"/>
              </a:rPr>
              <a:t>I</a:t>
            </a:r>
            <a:r>
              <a:rPr lang="de-DE" dirty="0" smtClean="0">
                <a:latin typeface="HelveticaNeue LT 45 Light" panose="020B0404020002020204" pitchFamily="34" charset="0"/>
              </a:rPr>
              <a:t>n der Kinderrechts-konvention, </a:t>
            </a:r>
            <a:r>
              <a:rPr lang="de-DE" b="0" dirty="0" smtClean="0">
                <a:latin typeface="HelveticaNeue LT 45 Light" panose="020B0404020002020204" pitchFamily="34" charset="0"/>
              </a:rPr>
              <a:t>weil sie für ganz viele Länder gelten.</a:t>
            </a:r>
            <a:endParaRPr lang="de-DE" b="0" dirty="0">
              <a:latin typeface="HelveticaNeue LT 45 Light" panose="020B0404020002020204" pitchFamily="34" charset="0"/>
            </a:endParaRPr>
          </a:p>
        </p:txBody>
      </p:sp>
      <p:pic>
        <p:nvPicPr>
          <p:cNvPr id="1026" name="Picture 2" descr="Bildergebnis für schu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0479" y="4509120"/>
            <a:ext cx="1557487" cy="11521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ldergebnis für bibe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1070" y="4429560"/>
            <a:ext cx="1369993" cy="12316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ildergebnis für kinderrechte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35902" y="4460631"/>
            <a:ext cx="1393345" cy="1200617"/>
          </a:xfrm>
          <a:prstGeom prst="rect">
            <a:avLst/>
          </a:prstGeom>
          <a:noFill/>
          <a:extLst>
            <a:ext uri="{909E8E84-426E-40DD-AFC4-6F175D3DCCD1}">
              <a14:hiddenFill xmlns:a14="http://schemas.microsoft.com/office/drawing/2010/main">
                <a:solidFill>
                  <a:srgbClr val="FFFFFF"/>
                </a:solidFill>
              </a14:hiddenFill>
            </a:ext>
          </a:extLst>
        </p:spPr>
      </p:pic>
      <p:pic>
        <p:nvPicPr>
          <p:cNvPr id="4" name="Refrain_Chöre_Bewegungsquiz.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76019" y="6165304"/>
            <a:ext cx="609600" cy="609600"/>
          </a:xfrm>
          <a:prstGeom prst="rect">
            <a:avLst/>
          </a:prstGeom>
        </p:spPr>
      </p:pic>
    </p:spTree>
    <p:extLst>
      <p:ext uri="{BB962C8B-B14F-4D97-AF65-F5344CB8AC3E}">
        <p14:creationId xmlns:p14="http://schemas.microsoft.com/office/powerpoint/2010/main" val="401436125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barn(inVertical)">
                                      <p:cBhvr>
                                        <p:cTn id="13" dur="500"/>
                                        <p:tgtEl>
                                          <p:spTgt spid="102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inVertical)">
                                      <p:cBhvr>
                                        <p:cTn id="18" dur="500"/>
                                        <p:tgtEl>
                                          <p:spTgt spid="3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par>
                                <p:cTn id="22" presetID="16" presetClass="entr" presetSubtype="21"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barn(inVertical)">
                                      <p:cBhvr>
                                        <p:cTn id="24" dur="5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arn(inVertical)">
                                      <p:cBhvr>
                                        <p:cTn id="32" dur="500"/>
                                        <p:tgtEl>
                                          <p:spTgt spid="32"/>
                                        </p:tgtEl>
                                      </p:cBhvr>
                                    </p:animEffect>
                                  </p:childTnLst>
                                </p:cTn>
                              </p:par>
                              <p:par>
                                <p:cTn id="33" presetID="16" presetClass="entr" presetSubtype="21" fill="hold" nodeType="withEffect">
                                  <p:stCondLst>
                                    <p:cond delay="0"/>
                                  </p:stCondLst>
                                  <p:childTnLst>
                                    <p:set>
                                      <p:cBhvr>
                                        <p:cTn id="34" dur="1" fill="hold">
                                          <p:stCondLst>
                                            <p:cond delay="0"/>
                                          </p:stCondLst>
                                        </p:cTn>
                                        <p:tgtEl>
                                          <p:spTgt spid="1030"/>
                                        </p:tgtEl>
                                        <p:attrNameLst>
                                          <p:attrName>style.visibility</p:attrName>
                                        </p:attrNameLst>
                                      </p:cBhvr>
                                      <p:to>
                                        <p:strVal val="visible"/>
                                      </p:to>
                                    </p:set>
                                    <p:animEffect transition="in" filter="barn(inVertical)">
                                      <p:cBhvr>
                                        <p:cTn id="35" dur="500"/>
                                        <p:tgtEl>
                                          <p:spTgt spid="1030"/>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23277" fill="hold"/>
                                        <p:tgtEl>
                                          <p:spTgt spid="4"/>
                                        </p:tgtEl>
                                      </p:cBhvr>
                                    </p:cmd>
                                  </p:childTnLst>
                                </p:cTn>
                              </p:par>
                            </p:childTnLst>
                          </p:cTn>
                        </p:par>
                      </p:childTnLst>
                    </p:cTn>
                  </p:par>
                  <p:par>
                    <p:cTn id="40" fill="hold">
                      <p:stCondLst>
                        <p:cond delay="indefinite"/>
                      </p:stCondLst>
                      <p:childTnLst>
                        <p:par>
                          <p:cTn id="41" fill="hold">
                            <p:stCondLst>
                              <p:cond delay="0"/>
                            </p:stCondLst>
                            <p:childTnLst>
                              <p:par>
                                <p:cTn id="42" presetID="2" presetClass="exit" presetSubtype="4" fill="hold" grpId="1" nodeType="clickEffect">
                                  <p:stCondLst>
                                    <p:cond delay="0"/>
                                  </p:stCondLst>
                                  <p:childTnLst>
                                    <p:anim calcmode="lin" valueType="num">
                                      <p:cBhvr additive="base">
                                        <p:cTn id="43" dur="500"/>
                                        <p:tgtEl>
                                          <p:spTgt spid="23"/>
                                        </p:tgtEl>
                                        <p:attrNameLst>
                                          <p:attrName>ppt_x</p:attrName>
                                        </p:attrNameLst>
                                      </p:cBhvr>
                                      <p:tavLst>
                                        <p:tav tm="0">
                                          <p:val>
                                            <p:strVal val="ppt_x"/>
                                          </p:val>
                                        </p:tav>
                                        <p:tav tm="100000">
                                          <p:val>
                                            <p:strVal val="ppt_x"/>
                                          </p:val>
                                        </p:tav>
                                      </p:tavLst>
                                    </p:anim>
                                    <p:anim calcmode="lin" valueType="num">
                                      <p:cBhvr additive="base">
                                        <p:cTn id="44" dur="500"/>
                                        <p:tgtEl>
                                          <p:spTgt spid="23"/>
                                        </p:tgtEl>
                                        <p:attrNameLst>
                                          <p:attrName>ppt_y</p:attrName>
                                        </p:attrNameLst>
                                      </p:cBhvr>
                                      <p:tavLst>
                                        <p:tav tm="0">
                                          <p:val>
                                            <p:strVal val="ppt_y"/>
                                          </p:val>
                                        </p:tav>
                                        <p:tav tm="100000">
                                          <p:val>
                                            <p:strVal val="1+ppt_h/2"/>
                                          </p:val>
                                        </p:tav>
                                      </p:tavLst>
                                    </p:anim>
                                    <p:set>
                                      <p:cBhvr>
                                        <p:cTn id="45" dur="1" fill="hold">
                                          <p:stCondLst>
                                            <p:cond delay="499"/>
                                          </p:stCondLst>
                                        </p:cTn>
                                        <p:tgtEl>
                                          <p:spTgt spid="23"/>
                                        </p:tgtEl>
                                        <p:attrNameLst>
                                          <p:attrName>style.visibility</p:attrName>
                                        </p:attrNameLst>
                                      </p:cBhvr>
                                      <p:to>
                                        <p:strVal val="hidden"/>
                                      </p:to>
                                    </p:set>
                                  </p:childTnLst>
                                </p:cTn>
                              </p:par>
                              <p:par>
                                <p:cTn id="46" presetID="2" presetClass="exit" presetSubtype="4" fill="hold" grpId="1" nodeType="withEffect">
                                  <p:stCondLst>
                                    <p:cond delay="0"/>
                                  </p:stCondLst>
                                  <p:childTnLst>
                                    <p:anim calcmode="lin" valueType="num">
                                      <p:cBhvr additive="base">
                                        <p:cTn id="47" dur="500"/>
                                        <p:tgtEl>
                                          <p:spTgt spid="17"/>
                                        </p:tgtEl>
                                        <p:attrNameLst>
                                          <p:attrName>ppt_x</p:attrName>
                                        </p:attrNameLst>
                                      </p:cBhvr>
                                      <p:tavLst>
                                        <p:tav tm="0">
                                          <p:val>
                                            <p:strVal val="ppt_x"/>
                                          </p:val>
                                        </p:tav>
                                        <p:tav tm="100000">
                                          <p:val>
                                            <p:strVal val="ppt_x"/>
                                          </p:val>
                                        </p:tav>
                                      </p:tavLst>
                                    </p:anim>
                                    <p:anim calcmode="lin" valueType="num">
                                      <p:cBhvr additive="base">
                                        <p:cTn id="48" dur="500"/>
                                        <p:tgtEl>
                                          <p:spTgt spid="17"/>
                                        </p:tgtEl>
                                        <p:attrNameLst>
                                          <p:attrName>ppt_y</p:attrName>
                                        </p:attrNameLst>
                                      </p:cBhvr>
                                      <p:tavLst>
                                        <p:tav tm="0">
                                          <p:val>
                                            <p:strVal val="ppt_y"/>
                                          </p:val>
                                        </p:tav>
                                        <p:tav tm="100000">
                                          <p:val>
                                            <p:strVal val="1+ppt_h/2"/>
                                          </p:val>
                                        </p:tav>
                                      </p:tavLst>
                                    </p:anim>
                                    <p:set>
                                      <p:cBhvr>
                                        <p:cTn id="49" dur="1" fill="hold">
                                          <p:stCondLst>
                                            <p:cond delay="499"/>
                                          </p:stCondLst>
                                        </p:cTn>
                                        <p:tgtEl>
                                          <p:spTgt spid="17"/>
                                        </p:tgtEl>
                                        <p:attrNameLst>
                                          <p:attrName>style.visibility</p:attrName>
                                        </p:attrNameLst>
                                      </p:cBhvr>
                                      <p:to>
                                        <p:strVal val="hidden"/>
                                      </p:to>
                                    </p:set>
                                  </p:childTnLst>
                                </p:cTn>
                              </p:par>
                              <p:par>
                                <p:cTn id="50" presetID="2" presetClass="exit" presetSubtype="4" fill="hold" nodeType="withEffect">
                                  <p:stCondLst>
                                    <p:cond delay="0"/>
                                  </p:stCondLst>
                                  <p:childTnLst>
                                    <p:anim calcmode="lin" valueType="num">
                                      <p:cBhvr additive="base">
                                        <p:cTn id="51" dur="500"/>
                                        <p:tgtEl>
                                          <p:spTgt spid="1028"/>
                                        </p:tgtEl>
                                        <p:attrNameLst>
                                          <p:attrName>ppt_x</p:attrName>
                                        </p:attrNameLst>
                                      </p:cBhvr>
                                      <p:tavLst>
                                        <p:tav tm="0">
                                          <p:val>
                                            <p:strVal val="ppt_x"/>
                                          </p:val>
                                        </p:tav>
                                        <p:tav tm="100000">
                                          <p:val>
                                            <p:strVal val="ppt_x"/>
                                          </p:val>
                                        </p:tav>
                                      </p:tavLst>
                                    </p:anim>
                                    <p:anim calcmode="lin" valueType="num">
                                      <p:cBhvr additive="base">
                                        <p:cTn id="52" dur="500"/>
                                        <p:tgtEl>
                                          <p:spTgt spid="1028"/>
                                        </p:tgtEl>
                                        <p:attrNameLst>
                                          <p:attrName>ppt_y</p:attrName>
                                        </p:attrNameLst>
                                      </p:cBhvr>
                                      <p:tavLst>
                                        <p:tav tm="0">
                                          <p:val>
                                            <p:strVal val="ppt_y"/>
                                          </p:val>
                                        </p:tav>
                                        <p:tav tm="100000">
                                          <p:val>
                                            <p:strVal val="1+ppt_h/2"/>
                                          </p:val>
                                        </p:tav>
                                      </p:tavLst>
                                    </p:anim>
                                    <p:set>
                                      <p:cBhvr>
                                        <p:cTn id="53" dur="1" fill="hold">
                                          <p:stCondLst>
                                            <p:cond delay="499"/>
                                          </p:stCondLst>
                                        </p:cTn>
                                        <p:tgtEl>
                                          <p:spTgt spid="1028"/>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 presetClass="exit" presetSubtype="4" fill="hold" grpId="1" nodeType="clickEffect">
                                  <p:stCondLst>
                                    <p:cond delay="0"/>
                                  </p:stCondLst>
                                  <p:childTnLst>
                                    <p:anim calcmode="lin" valueType="num">
                                      <p:cBhvr additive="base">
                                        <p:cTn id="57" dur="500"/>
                                        <p:tgtEl>
                                          <p:spTgt spid="31"/>
                                        </p:tgtEl>
                                        <p:attrNameLst>
                                          <p:attrName>ppt_x</p:attrName>
                                        </p:attrNameLst>
                                      </p:cBhvr>
                                      <p:tavLst>
                                        <p:tav tm="0">
                                          <p:val>
                                            <p:strVal val="ppt_x"/>
                                          </p:val>
                                        </p:tav>
                                        <p:tav tm="100000">
                                          <p:val>
                                            <p:strVal val="ppt_x"/>
                                          </p:val>
                                        </p:tav>
                                      </p:tavLst>
                                    </p:anim>
                                    <p:anim calcmode="lin" valueType="num">
                                      <p:cBhvr additive="base">
                                        <p:cTn id="58" dur="500"/>
                                        <p:tgtEl>
                                          <p:spTgt spid="31"/>
                                        </p:tgtEl>
                                        <p:attrNameLst>
                                          <p:attrName>ppt_y</p:attrName>
                                        </p:attrNameLst>
                                      </p:cBhvr>
                                      <p:tavLst>
                                        <p:tav tm="0">
                                          <p:val>
                                            <p:strVal val="ppt_y"/>
                                          </p:val>
                                        </p:tav>
                                        <p:tav tm="100000">
                                          <p:val>
                                            <p:strVal val="1+ppt_h/2"/>
                                          </p:val>
                                        </p:tav>
                                      </p:tavLst>
                                    </p:anim>
                                    <p:set>
                                      <p:cBhvr>
                                        <p:cTn id="59" dur="1" fill="hold">
                                          <p:stCondLst>
                                            <p:cond delay="499"/>
                                          </p:stCondLst>
                                        </p:cTn>
                                        <p:tgtEl>
                                          <p:spTgt spid="31"/>
                                        </p:tgtEl>
                                        <p:attrNameLst>
                                          <p:attrName>style.visibility</p:attrName>
                                        </p:attrNameLst>
                                      </p:cBhvr>
                                      <p:to>
                                        <p:strVal val="hidden"/>
                                      </p:to>
                                    </p:set>
                                  </p:childTnLst>
                                </p:cTn>
                              </p:par>
                              <p:par>
                                <p:cTn id="60" presetID="2" presetClass="exit" presetSubtype="4" fill="hold" grpId="1" nodeType="withEffect">
                                  <p:stCondLst>
                                    <p:cond delay="0"/>
                                  </p:stCondLst>
                                  <p:childTnLst>
                                    <p:anim calcmode="lin" valueType="num">
                                      <p:cBhvr additive="base">
                                        <p:cTn id="61" dur="500"/>
                                        <p:tgtEl>
                                          <p:spTgt spid="24"/>
                                        </p:tgtEl>
                                        <p:attrNameLst>
                                          <p:attrName>ppt_x</p:attrName>
                                        </p:attrNameLst>
                                      </p:cBhvr>
                                      <p:tavLst>
                                        <p:tav tm="0">
                                          <p:val>
                                            <p:strVal val="ppt_x"/>
                                          </p:val>
                                        </p:tav>
                                        <p:tav tm="100000">
                                          <p:val>
                                            <p:strVal val="ppt_x"/>
                                          </p:val>
                                        </p:tav>
                                      </p:tavLst>
                                    </p:anim>
                                    <p:anim calcmode="lin" valueType="num">
                                      <p:cBhvr additive="base">
                                        <p:cTn id="62" dur="500"/>
                                        <p:tgtEl>
                                          <p:spTgt spid="24"/>
                                        </p:tgtEl>
                                        <p:attrNameLst>
                                          <p:attrName>ppt_y</p:attrName>
                                        </p:attrNameLst>
                                      </p:cBhvr>
                                      <p:tavLst>
                                        <p:tav tm="0">
                                          <p:val>
                                            <p:strVal val="ppt_y"/>
                                          </p:val>
                                        </p:tav>
                                        <p:tav tm="100000">
                                          <p:val>
                                            <p:strVal val="1+ppt_h/2"/>
                                          </p:val>
                                        </p:tav>
                                      </p:tavLst>
                                    </p:anim>
                                    <p:set>
                                      <p:cBhvr>
                                        <p:cTn id="63" dur="1" fill="hold">
                                          <p:stCondLst>
                                            <p:cond delay="499"/>
                                          </p:stCondLst>
                                        </p:cTn>
                                        <p:tgtEl>
                                          <p:spTgt spid="24"/>
                                        </p:tgtEl>
                                        <p:attrNameLst>
                                          <p:attrName>style.visibility</p:attrName>
                                        </p:attrNameLst>
                                      </p:cBhvr>
                                      <p:to>
                                        <p:strVal val="hidden"/>
                                      </p:to>
                                    </p:set>
                                  </p:childTnLst>
                                </p:cTn>
                              </p:par>
                              <p:par>
                                <p:cTn id="64" presetID="2" presetClass="exit" presetSubtype="4" fill="hold" nodeType="withEffect">
                                  <p:stCondLst>
                                    <p:cond delay="0"/>
                                  </p:stCondLst>
                                  <p:childTnLst>
                                    <p:anim calcmode="lin" valueType="num">
                                      <p:cBhvr additive="base">
                                        <p:cTn id="65" dur="500"/>
                                        <p:tgtEl>
                                          <p:spTgt spid="1026"/>
                                        </p:tgtEl>
                                        <p:attrNameLst>
                                          <p:attrName>ppt_x</p:attrName>
                                        </p:attrNameLst>
                                      </p:cBhvr>
                                      <p:tavLst>
                                        <p:tav tm="0">
                                          <p:val>
                                            <p:strVal val="ppt_x"/>
                                          </p:val>
                                        </p:tav>
                                        <p:tav tm="100000">
                                          <p:val>
                                            <p:strVal val="ppt_x"/>
                                          </p:val>
                                        </p:tav>
                                      </p:tavLst>
                                    </p:anim>
                                    <p:anim calcmode="lin" valueType="num">
                                      <p:cBhvr additive="base">
                                        <p:cTn id="66" dur="500"/>
                                        <p:tgtEl>
                                          <p:spTgt spid="1026"/>
                                        </p:tgtEl>
                                        <p:attrNameLst>
                                          <p:attrName>ppt_y</p:attrName>
                                        </p:attrNameLst>
                                      </p:cBhvr>
                                      <p:tavLst>
                                        <p:tav tm="0">
                                          <p:val>
                                            <p:strVal val="ppt_y"/>
                                          </p:val>
                                        </p:tav>
                                        <p:tav tm="100000">
                                          <p:val>
                                            <p:strVal val="1+ppt_h/2"/>
                                          </p:val>
                                        </p:tav>
                                      </p:tavLst>
                                    </p:anim>
                                    <p:set>
                                      <p:cBhvr>
                                        <p:cTn id="67" dur="1" fill="hold">
                                          <p:stCondLst>
                                            <p:cond delay="499"/>
                                          </p:stCondLst>
                                        </p:cTn>
                                        <p:tgtEl>
                                          <p:spTgt spid="1026"/>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8" presetClass="emph" presetSubtype="0" fill="hold" grpId="1" nodeType="clickEffect">
                                  <p:stCondLst>
                                    <p:cond delay="0"/>
                                  </p:stCondLst>
                                  <p:childTnLst>
                                    <p:animRot by="21600000">
                                      <p:cBhvr>
                                        <p:cTn id="71" dur="2000" fill="hold"/>
                                        <p:tgtEl>
                                          <p:spTgt spid="27"/>
                                        </p:tgtEl>
                                        <p:attrNameLst>
                                          <p:attrName>r</p:attrName>
                                        </p:attrNameLst>
                                      </p:cBhvr>
                                    </p:animRot>
                                  </p:childTnLst>
                                </p:cTn>
                              </p:par>
                              <p:par>
                                <p:cTn id="72" presetID="8" presetClass="emph" presetSubtype="0" fill="hold" grpId="1" nodeType="withEffect">
                                  <p:stCondLst>
                                    <p:cond delay="0"/>
                                  </p:stCondLst>
                                  <p:childTnLst>
                                    <p:animRot by="21600000">
                                      <p:cBhvr>
                                        <p:cTn id="73" dur="2000" fill="hold"/>
                                        <p:tgtEl>
                                          <p:spTgt spid="32"/>
                                        </p:tgtEl>
                                        <p:attrNameLst>
                                          <p:attrName>r</p:attrName>
                                        </p:attrNameLst>
                                      </p:cBhvr>
                                    </p:animRot>
                                  </p:childTnLst>
                                </p:cTn>
                              </p:par>
                              <p:par>
                                <p:cTn id="74" presetID="8" presetClass="emph" presetSubtype="0" fill="hold" nodeType="withEffect">
                                  <p:stCondLst>
                                    <p:cond delay="0"/>
                                  </p:stCondLst>
                                  <p:childTnLst>
                                    <p:animRot by="21600000">
                                      <p:cBhvr>
                                        <p:cTn id="75" dur="2000" fill="hold"/>
                                        <p:tgtEl>
                                          <p:spTgt spid="10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4"/>
                </p:tgtEl>
              </p:cMediaNode>
            </p:audio>
          </p:childTnLst>
        </p:cTn>
      </p:par>
    </p:tnLst>
    <p:bldLst>
      <p:bldP spid="17" grpId="0" animBg="1"/>
      <p:bldP spid="17" grpId="1" animBg="1"/>
      <p:bldP spid="24" grpId="0" animBg="1"/>
      <p:bldP spid="24" grpId="1" animBg="1"/>
      <p:bldP spid="27" grpId="0" animBg="1"/>
      <p:bldP spid="27" grpId="1" animBg="1"/>
      <p:bldP spid="23" grpId="0"/>
      <p:bldP spid="23" grpId="1"/>
      <p:bldP spid="31" grpId="0"/>
      <p:bldP spid="31" grpId="1"/>
      <p:bldP spid="32" grpId="0"/>
      <p:bldP spid="3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pPr>
              <a:defRPr/>
            </a:pPr>
            <a:r>
              <a:rPr lang="de-DE" dirty="0" smtClean="0"/>
              <a:t>Kinderrechtequiz</a:t>
            </a:r>
            <a:endParaRPr lang="de-DE" dirty="0"/>
          </a:p>
        </p:txBody>
      </p:sp>
      <p:sp>
        <p:nvSpPr>
          <p:cNvPr id="2" name="Textfeld 1"/>
          <p:cNvSpPr txBox="1"/>
          <p:nvPr/>
        </p:nvSpPr>
        <p:spPr>
          <a:xfrm>
            <a:off x="107504" y="457508"/>
            <a:ext cx="8064896" cy="584775"/>
          </a:xfrm>
          <a:prstGeom prst="rect">
            <a:avLst/>
          </a:prstGeom>
          <a:noFill/>
        </p:spPr>
        <p:txBody>
          <a:bodyPr wrap="square" rtlCol="0">
            <a:spAutoFit/>
          </a:bodyPr>
          <a:lstStyle/>
          <a:p>
            <a:r>
              <a:rPr lang="de-DE" sz="3200" dirty="0" smtClean="0">
                <a:latin typeface="HelveticaNeue LT 45 Light" panose="020B0404020002020204" pitchFamily="34" charset="0"/>
              </a:rPr>
              <a:t>Welches Kinderrecht gibt es wirklich</a:t>
            </a:r>
            <a:r>
              <a:rPr lang="de-DE" sz="2800" dirty="0" smtClean="0">
                <a:latin typeface="HelveticaNeue LT 45 Light" panose="020B0404020002020204" pitchFamily="34" charset="0"/>
              </a:rPr>
              <a:t>?</a:t>
            </a:r>
            <a:endParaRPr lang="de-DE" sz="2800" dirty="0">
              <a:latin typeface="HelveticaNeue LT 45 Light" panose="020B0404020002020204" pitchFamily="34" charset="0"/>
            </a:endParaRPr>
          </a:p>
        </p:txBody>
      </p:sp>
      <p:sp>
        <p:nvSpPr>
          <p:cNvPr id="5" name="AutoShape 4" descr="Bildergebnis für 1 2 oder dre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6" name="AutoShape 6" descr="Bildergebnis für 1 2 oder dre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7" name="Rechteck 16"/>
          <p:cNvSpPr/>
          <p:nvPr/>
        </p:nvSpPr>
        <p:spPr bwMode="auto">
          <a:xfrm>
            <a:off x="140747" y="1915091"/>
            <a:ext cx="2671465" cy="3888432"/>
          </a:xfrm>
          <a:prstGeom prst="rect">
            <a:avLst/>
          </a:prstGeom>
          <a:solidFill>
            <a:srgbClr val="FFC000"/>
          </a:solidFill>
          <a:ln w="9525" cap="flat" cmpd="sng" algn="ctr">
            <a:solidFill>
              <a:srgbClr val="FFC00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1" name="Rechteck 20"/>
          <p:cNvSpPr/>
          <p:nvPr/>
        </p:nvSpPr>
        <p:spPr bwMode="auto">
          <a:xfrm>
            <a:off x="100335" y="1268760"/>
            <a:ext cx="2671465" cy="576064"/>
          </a:xfrm>
          <a:prstGeom prst="rect">
            <a:avLst/>
          </a:prstGeom>
          <a:solidFill>
            <a:srgbClr val="FF9900"/>
          </a:solidFill>
          <a:ln w="9525" cap="flat" cmpd="sng" algn="ctr">
            <a:solidFill>
              <a:srgbClr val="FF990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2" name="Textfeld 21"/>
          <p:cNvSpPr txBox="1"/>
          <p:nvPr/>
        </p:nvSpPr>
        <p:spPr>
          <a:xfrm>
            <a:off x="1187624" y="1268760"/>
            <a:ext cx="1093195" cy="646331"/>
          </a:xfrm>
          <a:prstGeom prst="rect">
            <a:avLst/>
          </a:prstGeom>
          <a:noFill/>
        </p:spPr>
        <p:txBody>
          <a:bodyPr wrap="square" rtlCol="0">
            <a:spAutoFit/>
          </a:bodyPr>
          <a:lstStyle/>
          <a:p>
            <a:r>
              <a:rPr lang="de-DE" sz="3600" dirty="0" smtClean="0">
                <a:latin typeface="HelveticaNeue LT 45 Light" panose="020B0404020002020204" pitchFamily="34" charset="0"/>
              </a:rPr>
              <a:t>1</a:t>
            </a:r>
            <a:r>
              <a:rPr lang="de-DE" sz="3600" dirty="0" smtClean="0">
                <a:solidFill>
                  <a:srgbClr val="FF0000"/>
                </a:solidFill>
              </a:rPr>
              <a:t> </a:t>
            </a:r>
            <a:endParaRPr lang="de-DE" sz="3600" dirty="0">
              <a:solidFill>
                <a:srgbClr val="FF0000"/>
              </a:solidFill>
            </a:endParaRPr>
          </a:p>
        </p:txBody>
      </p:sp>
      <p:sp>
        <p:nvSpPr>
          <p:cNvPr id="24" name="Rechteck 23"/>
          <p:cNvSpPr/>
          <p:nvPr/>
        </p:nvSpPr>
        <p:spPr bwMode="auto">
          <a:xfrm>
            <a:off x="3268687" y="1916832"/>
            <a:ext cx="2671465" cy="3888432"/>
          </a:xfrm>
          <a:prstGeom prst="rect">
            <a:avLst/>
          </a:prstGeom>
          <a:solidFill>
            <a:schemeClr val="accent1">
              <a:lumMod val="60000"/>
              <a:lumOff val="40000"/>
            </a:schemeClr>
          </a:solidFill>
          <a:ln w="9525" cap="flat" cmpd="sng" algn="ctr">
            <a:solidFill>
              <a:schemeClr val="accent1">
                <a:lumMod val="60000"/>
                <a:lumOff val="40000"/>
              </a:schemeClr>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5" name="Rechteck 24"/>
          <p:cNvSpPr/>
          <p:nvPr/>
        </p:nvSpPr>
        <p:spPr bwMode="auto">
          <a:xfrm>
            <a:off x="3268687" y="1268760"/>
            <a:ext cx="2671465" cy="576064"/>
          </a:xfrm>
          <a:prstGeom prst="rect">
            <a:avLst/>
          </a:prstGeom>
          <a:solidFill>
            <a:schemeClr val="accent1">
              <a:lumMod val="75000"/>
            </a:schemeClr>
          </a:solidFill>
          <a:ln w="9525" cap="flat" cmpd="sng" algn="ctr">
            <a:solidFill>
              <a:schemeClr val="accent1">
                <a:lumMod val="60000"/>
                <a:lumOff val="40000"/>
              </a:schemeClr>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6" name="Textfeld 25"/>
          <p:cNvSpPr txBox="1"/>
          <p:nvPr/>
        </p:nvSpPr>
        <p:spPr>
          <a:xfrm>
            <a:off x="4355976" y="1268760"/>
            <a:ext cx="1093195" cy="646331"/>
          </a:xfrm>
          <a:prstGeom prst="rect">
            <a:avLst/>
          </a:prstGeom>
          <a:noFill/>
        </p:spPr>
        <p:txBody>
          <a:bodyPr wrap="square" rtlCol="0">
            <a:spAutoFit/>
          </a:bodyPr>
          <a:lstStyle/>
          <a:p>
            <a:r>
              <a:rPr lang="de-DE" sz="3600" dirty="0" smtClean="0">
                <a:latin typeface="HelveticaNeue LT 45 Light" panose="020B0404020002020204" pitchFamily="34" charset="0"/>
              </a:rPr>
              <a:t>2</a:t>
            </a:r>
            <a:r>
              <a:rPr lang="de-DE" sz="3600" dirty="0" smtClean="0">
                <a:solidFill>
                  <a:srgbClr val="FF0000"/>
                </a:solidFill>
              </a:rPr>
              <a:t> </a:t>
            </a:r>
            <a:endParaRPr lang="de-DE" sz="3600" dirty="0">
              <a:solidFill>
                <a:srgbClr val="FF0000"/>
              </a:solidFill>
            </a:endParaRPr>
          </a:p>
        </p:txBody>
      </p:sp>
      <p:sp>
        <p:nvSpPr>
          <p:cNvPr id="27" name="Rechteck 26"/>
          <p:cNvSpPr/>
          <p:nvPr/>
        </p:nvSpPr>
        <p:spPr bwMode="auto">
          <a:xfrm>
            <a:off x="6365031" y="1916832"/>
            <a:ext cx="2671465" cy="3888432"/>
          </a:xfrm>
          <a:prstGeom prst="rect">
            <a:avLst/>
          </a:prstGeom>
          <a:solidFill>
            <a:srgbClr val="92D050"/>
          </a:solidFill>
          <a:ln w="9525" cap="flat" cmpd="sng" algn="ctr">
            <a:solidFill>
              <a:srgbClr val="92D05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8" name="Rechteck 27"/>
          <p:cNvSpPr/>
          <p:nvPr/>
        </p:nvSpPr>
        <p:spPr bwMode="auto">
          <a:xfrm>
            <a:off x="6365031" y="1268760"/>
            <a:ext cx="2671465" cy="576064"/>
          </a:xfrm>
          <a:prstGeom prst="rect">
            <a:avLst/>
          </a:prstGeom>
          <a:solidFill>
            <a:srgbClr val="57AB27"/>
          </a:solidFill>
          <a:ln w="9525" cap="flat" cmpd="sng" algn="ctr">
            <a:solidFill>
              <a:srgbClr val="57AB27"/>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9" name="Textfeld 28"/>
          <p:cNvSpPr txBox="1"/>
          <p:nvPr/>
        </p:nvSpPr>
        <p:spPr>
          <a:xfrm>
            <a:off x="7452320" y="1268760"/>
            <a:ext cx="1093195" cy="646331"/>
          </a:xfrm>
          <a:prstGeom prst="rect">
            <a:avLst/>
          </a:prstGeom>
          <a:noFill/>
        </p:spPr>
        <p:txBody>
          <a:bodyPr wrap="square" rtlCol="0">
            <a:spAutoFit/>
          </a:bodyPr>
          <a:lstStyle/>
          <a:p>
            <a:r>
              <a:rPr lang="de-DE" sz="3600" dirty="0" smtClean="0">
                <a:latin typeface="HelveticaNeue LT 45 Light" panose="020B0404020002020204" pitchFamily="34" charset="0"/>
              </a:rPr>
              <a:t>3</a:t>
            </a:r>
            <a:r>
              <a:rPr lang="de-DE" sz="3600" dirty="0" smtClean="0">
                <a:solidFill>
                  <a:srgbClr val="FF0000"/>
                </a:solidFill>
              </a:rPr>
              <a:t> </a:t>
            </a:r>
            <a:endParaRPr lang="de-DE" sz="3600" dirty="0">
              <a:solidFill>
                <a:srgbClr val="FF0000"/>
              </a:solidFill>
            </a:endParaRPr>
          </a:p>
        </p:txBody>
      </p:sp>
      <p:sp>
        <p:nvSpPr>
          <p:cNvPr id="23" name="Textfeld 22"/>
          <p:cNvSpPr txBox="1"/>
          <p:nvPr/>
        </p:nvSpPr>
        <p:spPr>
          <a:xfrm>
            <a:off x="307975" y="2132856"/>
            <a:ext cx="2031777" cy="2246769"/>
          </a:xfrm>
          <a:prstGeom prst="rect">
            <a:avLst/>
          </a:prstGeom>
          <a:noFill/>
        </p:spPr>
        <p:txBody>
          <a:bodyPr wrap="square" rtlCol="0">
            <a:spAutoFit/>
          </a:bodyPr>
          <a:lstStyle/>
          <a:p>
            <a:r>
              <a:rPr lang="de-DE" dirty="0" smtClean="0">
                <a:latin typeface="HelveticaNeue LT 45 Light" panose="020B0404020002020204" pitchFamily="34" charset="0"/>
              </a:rPr>
              <a:t>Das Recht auf ein Haustier. </a:t>
            </a:r>
            <a:r>
              <a:rPr lang="de-DE" b="0" dirty="0" smtClean="0">
                <a:latin typeface="HelveticaNeue LT 45 Light" panose="020B0404020002020204" pitchFamily="34" charset="0"/>
              </a:rPr>
              <a:t>Schließlich lernen Kinder viel, wenn sie sich um ein Tier kümmern.</a:t>
            </a:r>
            <a:endParaRPr lang="de-DE" b="0" dirty="0">
              <a:latin typeface="HelveticaNeue LT 45 Light" panose="020B0404020002020204" pitchFamily="34" charset="0"/>
            </a:endParaRPr>
          </a:p>
        </p:txBody>
      </p:sp>
      <p:sp>
        <p:nvSpPr>
          <p:cNvPr id="31" name="Textfeld 30"/>
          <p:cNvSpPr txBox="1"/>
          <p:nvPr/>
        </p:nvSpPr>
        <p:spPr>
          <a:xfrm>
            <a:off x="3476327" y="2132856"/>
            <a:ext cx="2031777" cy="3170099"/>
          </a:xfrm>
          <a:prstGeom prst="rect">
            <a:avLst/>
          </a:prstGeom>
          <a:noFill/>
        </p:spPr>
        <p:txBody>
          <a:bodyPr wrap="square" rtlCol="0">
            <a:spAutoFit/>
          </a:bodyPr>
          <a:lstStyle/>
          <a:p>
            <a:r>
              <a:rPr lang="de-DE" dirty="0" smtClean="0">
                <a:latin typeface="HelveticaNeue LT 45 Light" panose="020B0404020002020204" pitchFamily="34" charset="0"/>
              </a:rPr>
              <a:t>Das Recht auf einen eigenen Namen. </a:t>
            </a:r>
            <a:r>
              <a:rPr lang="de-DE" b="0" dirty="0" smtClean="0">
                <a:latin typeface="HelveticaNeue LT 45 Light" panose="020B0404020002020204" pitchFamily="34" charset="0"/>
              </a:rPr>
              <a:t>Kinder sind damit registriert und geschützt. Auch können die Eltern sie so leichter zum Essen rufen. </a:t>
            </a:r>
            <a:endParaRPr lang="de-DE" b="0" dirty="0">
              <a:latin typeface="HelveticaNeue LT 45 Light" panose="020B0404020002020204" pitchFamily="34" charset="0"/>
            </a:endParaRPr>
          </a:p>
        </p:txBody>
      </p:sp>
      <p:sp>
        <p:nvSpPr>
          <p:cNvPr id="32" name="Textfeld 31"/>
          <p:cNvSpPr txBox="1"/>
          <p:nvPr/>
        </p:nvSpPr>
        <p:spPr>
          <a:xfrm>
            <a:off x="6716687" y="2060848"/>
            <a:ext cx="2031777" cy="2246769"/>
          </a:xfrm>
          <a:prstGeom prst="rect">
            <a:avLst/>
          </a:prstGeom>
          <a:noFill/>
        </p:spPr>
        <p:txBody>
          <a:bodyPr wrap="square" rtlCol="0">
            <a:spAutoFit/>
          </a:bodyPr>
          <a:lstStyle/>
          <a:p>
            <a:r>
              <a:rPr lang="de-DE" dirty="0" smtClean="0">
                <a:latin typeface="HelveticaNeue LT 45 Light" panose="020B0404020002020204" pitchFamily="34" charset="0"/>
              </a:rPr>
              <a:t>Das Recht auf einen Handy. </a:t>
            </a:r>
            <a:r>
              <a:rPr lang="de-DE" b="0" dirty="0" smtClean="0">
                <a:latin typeface="HelveticaNeue LT 45 Light" panose="020B0404020002020204" pitchFamily="34" charset="0"/>
              </a:rPr>
              <a:t>Sonst können Kinder sich nicht verständigen und das ist unfair.</a:t>
            </a:r>
            <a:endParaRPr lang="de-DE" b="0" dirty="0">
              <a:latin typeface="HelveticaNeue LT 45 Light" panose="020B0404020002020204" pitchFamily="34" charset="0"/>
            </a:endParaRPr>
          </a:p>
        </p:txBody>
      </p:sp>
      <p:pic>
        <p:nvPicPr>
          <p:cNvPr id="2050" name="Picture 2" descr="Bildergebnis für Hausti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395" y="4509120"/>
            <a:ext cx="1223528" cy="1107678"/>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3535260" y="5373216"/>
            <a:ext cx="1972844" cy="400110"/>
          </a:xfrm>
          <a:prstGeom prst="rect">
            <a:avLst/>
          </a:prstGeom>
          <a:solidFill>
            <a:srgbClr val="FFFFFF"/>
          </a:solidFill>
        </p:spPr>
        <p:txBody>
          <a:bodyPr wrap="square" rtlCol="0">
            <a:spAutoFit/>
          </a:bodyPr>
          <a:lstStyle/>
          <a:p>
            <a:r>
              <a:rPr lang="de-DE" dirty="0" smtClean="0"/>
              <a:t>Leon, Marie…</a:t>
            </a:r>
            <a:endParaRPr lang="de-DE" dirty="0"/>
          </a:p>
        </p:txBody>
      </p:sp>
      <p:pic>
        <p:nvPicPr>
          <p:cNvPr id="2058" name="Picture 10" descr="Mobil, Handy, Smartphone, Icon, Gu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9429" y="4509120"/>
            <a:ext cx="1338995" cy="1201723"/>
          </a:xfrm>
          <a:prstGeom prst="rect">
            <a:avLst/>
          </a:prstGeom>
          <a:noFill/>
          <a:extLst>
            <a:ext uri="{909E8E84-426E-40DD-AFC4-6F175D3DCCD1}">
              <a14:hiddenFill xmlns:a14="http://schemas.microsoft.com/office/drawing/2010/main">
                <a:solidFill>
                  <a:srgbClr val="FFFFFF"/>
                </a:solidFill>
              </a14:hiddenFill>
            </a:ext>
          </a:extLst>
        </p:spPr>
      </p:pic>
      <p:pic>
        <p:nvPicPr>
          <p:cNvPr id="7" name="Refrain_Chöre_Bewegungsquiz.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034952" y="6164239"/>
            <a:ext cx="609600" cy="609600"/>
          </a:xfrm>
          <a:prstGeom prst="rect">
            <a:avLst/>
          </a:prstGeom>
        </p:spPr>
      </p:pic>
    </p:spTree>
    <p:extLst>
      <p:ext uri="{BB962C8B-B14F-4D97-AF65-F5344CB8AC3E}">
        <p14:creationId xmlns:p14="http://schemas.microsoft.com/office/powerpoint/2010/main" val="335685597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barn(inVertical)">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arn(inVertical)">
                                      <p:cBhvr>
                                        <p:cTn id="32" dur="500"/>
                                        <p:tgtEl>
                                          <p:spTgt spid="32"/>
                                        </p:tgtEl>
                                      </p:cBhvr>
                                    </p:animEffect>
                                  </p:childTnLst>
                                </p:cTn>
                              </p:par>
                              <p:par>
                                <p:cTn id="33" presetID="16" presetClass="entr" presetSubtype="21" fill="hold" nodeType="withEffect">
                                  <p:stCondLst>
                                    <p:cond delay="0"/>
                                  </p:stCondLst>
                                  <p:childTnLst>
                                    <p:set>
                                      <p:cBhvr>
                                        <p:cTn id="34" dur="1" fill="hold">
                                          <p:stCondLst>
                                            <p:cond delay="0"/>
                                          </p:stCondLst>
                                        </p:cTn>
                                        <p:tgtEl>
                                          <p:spTgt spid="2058"/>
                                        </p:tgtEl>
                                        <p:attrNameLst>
                                          <p:attrName>style.visibility</p:attrName>
                                        </p:attrNameLst>
                                      </p:cBhvr>
                                      <p:to>
                                        <p:strVal val="visible"/>
                                      </p:to>
                                    </p:set>
                                    <p:animEffect transition="in" filter="barn(inVertical)">
                                      <p:cBhvr>
                                        <p:cTn id="35" dur="500"/>
                                        <p:tgtEl>
                                          <p:spTgt spid="2058"/>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23277" fill="hold"/>
                                        <p:tgtEl>
                                          <p:spTgt spid="7"/>
                                        </p:tgtEl>
                                      </p:cBhvr>
                                    </p:cmd>
                                  </p:childTnLst>
                                </p:cTn>
                              </p:par>
                            </p:childTnLst>
                          </p:cTn>
                        </p:par>
                      </p:childTnLst>
                    </p:cTn>
                  </p:par>
                  <p:par>
                    <p:cTn id="40" fill="hold">
                      <p:stCondLst>
                        <p:cond delay="indefinite"/>
                      </p:stCondLst>
                      <p:childTnLst>
                        <p:par>
                          <p:cTn id="41" fill="hold">
                            <p:stCondLst>
                              <p:cond delay="0"/>
                            </p:stCondLst>
                            <p:childTnLst>
                              <p:par>
                                <p:cTn id="42" presetID="2" presetClass="exit" presetSubtype="4" fill="hold" grpId="1" nodeType="clickEffect">
                                  <p:stCondLst>
                                    <p:cond delay="0"/>
                                  </p:stCondLst>
                                  <p:childTnLst>
                                    <p:anim calcmode="lin" valueType="num">
                                      <p:cBhvr additive="base">
                                        <p:cTn id="43" dur="500"/>
                                        <p:tgtEl>
                                          <p:spTgt spid="27"/>
                                        </p:tgtEl>
                                        <p:attrNameLst>
                                          <p:attrName>ppt_x</p:attrName>
                                        </p:attrNameLst>
                                      </p:cBhvr>
                                      <p:tavLst>
                                        <p:tav tm="0">
                                          <p:val>
                                            <p:strVal val="ppt_x"/>
                                          </p:val>
                                        </p:tav>
                                        <p:tav tm="100000">
                                          <p:val>
                                            <p:strVal val="ppt_x"/>
                                          </p:val>
                                        </p:tav>
                                      </p:tavLst>
                                    </p:anim>
                                    <p:anim calcmode="lin" valueType="num">
                                      <p:cBhvr additive="base">
                                        <p:cTn id="44" dur="500"/>
                                        <p:tgtEl>
                                          <p:spTgt spid="27"/>
                                        </p:tgtEl>
                                        <p:attrNameLst>
                                          <p:attrName>ppt_y</p:attrName>
                                        </p:attrNameLst>
                                      </p:cBhvr>
                                      <p:tavLst>
                                        <p:tav tm="0">
                                          <p:val>
                                            <p:strVal val="ppt_y"/>
                                          </p:val>
                                        </p:tav>
                                        <p:tav tm="100000">
                                          <p:val>
                                            <p:strVal val="1+ppt_h/2"/>
                                          </p:val>
                                        </p:tav>
                                      </p:tavLst>
                                    </p:anim>
                                    <p:set>
                                      <p:cBhvr>
                                        <p:cTn id="45" dur="1" fill="hold">
                                          <p:stCondLst>
                                            <p:cond delay="499"/>
                                          </p:stCondLst>
                                        </p:cTn>
                                        <p:tgtEl>
                                          <p:spTgt spid="27"/>
                                        </p:tgtEl>
                                        <p:attrNameLst>
                                          <p:attrName>style.visibility</p:attrName>
                                        </p:attrNameLst>
                                      </p:cBhvr>
                                      <p:to>
                                        <p:strVal val="hidden"/>
                                      </p:to>
                                    </p:set>
                                  </p:childTnLst>
                                </p:cTn>
                              </p:par>
                              <p:par>
                                <p:cTn id="46" presetID="2" presetClass="exit" presetSubtype="4" fill="hold" grpId="1" nodeType="withEffect">
                                  <p:stCondLst>
                                    <p:cond delay="0"/>
                                  </p:stCondLst>
                                  <p:childTnLst>
                                    <p:anim calcmode="lin" valueType="num">
                                      <p:cBhvr additive="base">
                                        <p:cTn id="47" dur="500"/>
                                        <p:tgtEl>
                                          <p:spTgt spid="32"/>
                                        </p:tgtEl>
                                        <p:attrNameLst>
                                          <p:attrName>ppt_x</p:attrName>
                                        </p:attrNameLst>
                                      </p:cBhvr>
                                      <p:tavLst>
                                        <p:tav tm="0">
                                          <p:val>
                                            <p:strVal val="ppt_x"/>
                                          </p:val>
                                        </p:tav>
                                        <p:tav tm="100000">
                                          <p:val>
                                            <p:strVal val="ppt_x"/>
                                          </p:val>
                                        </p:tav>
                                      </p:tavLst>
                                    </p:anim>
                                    <p:anim calcmode="lin" valueType="num">
                                      <p:cBhvr additive="base">
                                        <p:cTn id="48" dur="500"/>
                                        <p:tgtEl>
                                          <p:spTgt spid="32"/>
                                        </p:tgtEl>
                                        <p:attrNameLst>
                                          <p:attrName>ppt_y</p:attrName>
                                        </p:attrNameLst>
                                      </p:cBhvr>
                                      <p:tavLst>
                                        <p:tav tm="0">
                                          <p:val>
                                            <p:strVal val="ppt_y"/>
                                          </p:val>
                                        </p:tav>
                                        <p:tav tm="100000">
                                          <p:val>
                                            <p:strVal val="1+ppt_h/2"/>
                                          </p:val>
                                        </p:tav>
                                      </p:tavLst>
                                    </p:anim>
                                    <p:set>
                                      <p:cBhvr>
                                        <p:cTn id="49" dur="1" fill="hold">
                                          <p:stCondLst>
                                            <p:cond delay="499"/>
                                          </p:stCondLst>
                                        </p:cTn>
                                        <p:tgtEl>
                                          <p:spTgt spid="32"/>
                                        </p:tgtEl>
                                        <p:attrNameLst>
                                          <p:attrName>style.visibility</p:attrName>
                                        </p:attrNameLst>
                                      </p:cBhvr>
                                      <p:to>
                                        <p:strVal val="hidden"/>
                                      </p:to>
                                    </p:set>
                                  </p:childTnLst>
                                </p:cTn>
                              </p:par>
                              <p:par>
                                <p:cTn id="50" presetID="2" presetClass="exit" presetSubtype="4" fill="hold" nodeType="withEffect">
                                  <p:stCondLst>
                                    <p:cond delay="0"/>
                                  </p:stCondLst>
                                  <p:childTnLst>
                                    <p:anim calcmode="lin" valueType="num">
                                      <p:cBhvr additive="base">
                                        <p:cTn id="51" dur="500"/>
                                        <p:tgtEl>
                                          <p:spTgt spid="2058"/>
                                        </p:tgtEl>
                                        <p:attrNameLst>
                                          <p:attrName>ppt_x</p:attrName>
                                        </p:attrNameLst>
                                      </p:cBhvr>
                                      <p:tavLst>
                                        <p:tav tm="0">
                                          <p:val>
                                            <p:strVal val="ppt_x"/>
                                          </p:val>
                                        </p:tav>
                                        <p:tav tm="100000">
                                          <p:val>
                                            <p:strVal val="ppt_x"/>
                                          </p:val>
                                        </p:tav>
                                      </p:tavLst>
                                    </p:anim>
                                    <p:anim calcmode="lin" valueType="num">
                                      <p:cBhvr additive="base">
                                        <p:cTn id="52" dur="500"/>
                                        <p:tgtEl>
                                          <p:spTgt spid="2058"/>
                                        </p:tgtEl>
                                        <p:attrNameLst>
                                          <p:attrName>ppt_y</p:attrName>
                                        </p:attrNameLst>
                                      </p:cBhvr>
                                      <p:tavLst>
                                        <p:tav tm="0">
                                          <p:val>
                                            <p:strVal val="ppt_y"/>
                                          </p:val>
                                        </p:tav>
                                        <p:tav tm="100000">
                                          <p:val>
                                            <p:strVal val="1+ppt_h/2"/>
                                          </p:val>
                                        </p:tav>
                                      </p:tavLst>
                                    </p:anim>
                                    <p:set>
                                      <p:cBhvr>
                                        <p:cTn id="53" dur="1" fill="hold">
                                          <p:stCondLst>
                                            <p:cond delay="499"/>
                                          </p:stCondLst>
                                        </p:cTn>
                                        <p:tgtEl>
                                          <p:spTgt spid="2058"/>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 presetClass="exit" presetSubtype="4" fill="hold" grpId="1" nodeType="clickEffect">
                                  <p:stCondLst>
                                    <p:cond delay="0"/>
                                  </p:stCondLst>
                                  <p:childTnLst>
                                    <p:anim calcmode="lin" valueType="num">
                                      <p:cBhvr additive="base">
                                        <p:cTn id="57" dur="500"/>
                                        <p:tgtEl>
                                          <p:spTgt spid="17"/>
                                        </p:tgtEl>
                                        <p:attrNameLst>
                                          <p:attrName>ppt_x</p:attrName>
                                        </p:attrNameLst>
                                      </p:cBhvr>
                                      <p:tavLst>
                                        <p:tav tm="0">
                                          <p:val>
                                            <p:strVal val="ppt_x"/>
                                          </p:val>
                                        </p:tav>
                                        <p:tav tm="100000">
                                          <p:val>
                                            <p:strVal val="ppt_x"/>
                                          </p:val>
                                        </p:tav>
                                      </p:tavLst>
                                    </p:anim>
                                    <p:anim calcmode="lin" valueType="num">
                                      <p:cBhvr additive="base">
                                        <p:cTn id="58" dur="500"/>
                                        <p:tgtEl>
                                          <p:spTgt spid="17"/>
                                        </p:tgtEl>
                                        <p:attrNameLst>
                                          <p:attrName>ppt_y</p:attrName>
                                        </p:attrNameLst>
                                      </p:cBhvr>
                                      <p:tavLst>
                                        <p:tav tm="0">
                                          <p:val>
                                            <p:strVal val="ppt_y"/>
                                          </p:val>
                                        </p:tav>
                                        <p:tav tm="100000">
                                          <p:val>
                                            <p:strVal val="1+ppt_h/2"/>
                                          </p:val>
                                        </p:tav>
                                      </p:tavLst>
                                    </p:anim>
                                    <p:set>
                                      <p:cBhvr>
                                        <p:cTn id="59" dur="1" fill="hold">
                                          <p:stCondLst>
                                            <p:cond delay="499"/>
                                          </p:stCondLst>
                                        </p:cTn>
                                        <p:tgtEl>
                                          <p:spTgt spid="17"/>
                                        </p:tgtEl>
                                        <p:attrNameLst>
                                          <p:attrName>style.visibility</p:attrName>
                                        </p:attrNameLst>
                                      </p:cBhvr>
                                      <p:to>
                                        <p:strVal val="hidden"/>
                                      </p:to>
                                    </p:set>
                                  </p:childTnLst>
                                </p:cTn>
                              </p:par>
                              <p:par>
                                <p:cTn id="60" presetID="2" presetClass="exit" presetSubtype="4" fill="hold" grpId="1" nodeType="withEffect">
                                  <p:stCondLst>
                                    <p:cond delay="0"/>
                                  </p:stCondLst>
                                  <p:childTnLst>
                                    <p:anim calcmode="lin" valueType="num">
                                      <p:cBhvr additive="base">
                                        <p:cTn id="61" dur="500"/>
                                        <p:tgtEl>
                                          <p:spTgt spid="23"/>
                                        </p:tgtEl>
                                        <p:attrNameLst>
                                          <p:attrName>ppt_x</p:attrName>
                                        </p:attrNameLst>
                                      </p:cBhvr>
                                      <p:tavLst>
                                        <p:tav tm="0">
                                          <p:val>
                                            <p:strVal val="ppt_x"/>
                                          </p:val>
                                        </p:tav>
                                        <p:tav tm="100000">
                                          <p:val>
                                            <p:strVal val="ppt_x"/>
                                          </p:val>
                                        </p:tav>
                                      </p:tavLst>
                                    </p:anim>
                                    <p:anim calcmode="lin" valueType="num">
                                      <p:cBhvr additive="base">
                                        <p:cTn id="62" dur="500"/>
                                        <p:tgtEl>
                                          <p:spTgt spid="23"/>
                                        </p:tgtEl>
                                        <p:attrNameLst>
                                          <p:attrName>ppt_y</p:attrName>
                                        </p:attrNameLst>
                                      </p:cBhvr>
                                      <p:tavLst>
                                        <p:tav tm="0">
                                          <p:val>
                                            <p:strVal val="ppt_y"/>
                                          </p:val>
                                        </p:tav>
                                        <p:tav tm="100000">
                                          <p:val>
                                            <p:strVal val="1+ppt_h/2"/>
                                          </p:val>
                                        </p:tav>
                                      </p:tavLst>
                                    </p:anim>
                                    <p:set>
                                      <p:cBhvr>
                                        <p:cTn id="63" dur="1" fill="hold">
                                          <p:stCondLst>
                                            <p:cond delay="499"/>
                                          </p:stCondLst>
                                        </p:cTn>
                                        <p:tgtEl>
                                          <p:spTgt spid="23"/>
                                        </p:tgtEl>
                                        <p:attrNameLst>
                                          <p:attrName>style.visibility</p:attrName>
                                        </p:attrNameLst>
                                      </p:cBhvr>
                                      <p:to>
                                        <p:strVal val="hidden"/>
                                      </p:to>
                                    </p:set>
                                  </p:childTnLst>
                                </p:cTn>
                              </p:par>
                              <p:par>
                                <p:cTn id="64" presetID="2" presetClass="exit" presetSubtype="4" fill="hold" nodeType="withEffect">
                                  <p:stCondLst>
                                    <p:cond delay="0"/>
                                  </p:stCondLst>
                                  <p:childTnLst>
                                    <p:anim calcmode="lin" valueType="num">
                                      <p:cBhvr additive="base">
                                        <p:cTn id="65" dur="500"/>
                                        <p:tgtEl>
                                          <p:spTgt spid="2050"/>
                                        </p:tgtEl>
                                        <p:attrNameLst>
                                          <p:attrName>ppt_x</p:attrName>
                                        </p:attrNameLst>
                                      </p:cBhvr>
                                      <p:tavLst>
                                        <p:tav tm="0">
                                          <p:val>
                                            <p:strVal val="ppt_x"/>
                                          </p:val>
                                        </p:tav>
                                        <p:tav tm="100000">
                                          <p:val>
                                            <p:strVal val="ppt_x"/>
                                          </p:val>
                                        </p:tav>
                                      </p:tavLst>
                                    </p:anim>
                                    <p:anim calcmode="lin" valueType="num">
                                      <p:cBhvr additive="base">
                                        <p:cTn id="66" dur="500"/>
                                        <p:tgtEl>
                                          <p:spTgt spid="2050"/>
                                        </p:tgtEl>
                                        <p:attrNameLst>
                                          <p:attrName>ppt_y</p:attrName>
                                        </p:attrNameLst>
                                      </p:cBhvr>
                                      <p:tavLst>
                                        <p:tav tm="0">
                                          <p:val>
                                            <p:strVal val="ppt_y"/>
                                          </p:val>
                                        </p:tav>
                                        <p:tav tm="100000">
                                          <p:val>
                                            <p:strVal val="1+ppt_h/2"/>
                                          </p:val>
                                        </p:tav>
                                      </p:tavLst>
                                    </p:anim>
                                    <p:set>
                                      <p:cBhvr>
                                        <p:cTn id="67" dur="1" fill="hold">
                                          <p:stCondLst>
                                            <p:cond delay="499"/>
                                          </p:stCondLst>
                                        </p:cTn>
                                        <p:tgtEl>
                                          <p:spTgt spid="2050"/>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8" presetClass="emph" presetSubtype="0" fill="hold" grpId="1" nodeType="clickEffect">
                                  <p:stCondLst>
                                    <p:cond delay="0"/>
                                  </p:stCondLst>
                                  <p:childTnLst>
                                    <p:animRot by="21600000">
                                      <p:cBhvr>
                                        <p:cTn id="71" dur="2000" fill="hold"/>
                                        <p:tgtEl>
                                          <p:spTgt spid="24"/>
                                        </p:tgtEl>
                                        <p:attrNameLst>
                                          <p:attrName>r</p:attrName>
                                        </p:attrNameLst>
                                      </p:cBhvr>
                                    </p:animRot>
                                  </p:childTnLst>
                                </p:cTn>
                              </p:par>
                              <p:par>
                                <p:cTn id="72" presetID="8" presetClass="emph" presetSubtype="0" fill="hold" grpId="1" nodeType="withEffect">
                                  <p:stCondLst>
                                    <p:cond delay="0"/>
                                  </p:stCondLst>
                                  <p:childTnLst>
                                    <p:animRot by="21600000">
                                      <p:cBhvr>
                                        <p:cTn id="73" dur="2000" fill="hold"/>
                                        <p:tgtEl>
                                          <p:spTgt spid="31"/>
                                        </p:tgtEl>
                                        <p:attrNameLst>
                                          <p:attrName>r</p:attrName>
                                        </p:attrNameLst>
                                      </p:cBhvr>
                                    </p:animRot>
                                  </p:childTnLst>
                                </p:cTn>
                              </p:par>
                              <p:par>
                                <p:cTn id="74" presetID="8" presetClass="emph" presetSubtype="0" fill="hold" grpId="1" nodeType="withEffect">
                                  <p:stCondLst>
                                    <p:cond delay="0"/>
                                  </p:stCondLst>
                                  <p:childTnLst>
                                    <p:animRot by="21600000">
                                      <p:cBhvr>
                                        <p:cTn id="75"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7"/>
                </p:tgtEl>
              </p:cMediaNode>
            </p:audio>
          </p:childTnLst>
        </p:cTn>
      </p:par>
    </p:tnLst>
    <p:bldLst>
      <p:bldP spid="17" grpId="0" animBg="1"/>
      <p:bldP spid="17" grpId="1" animBg="1"/>
      <p:bldP spid="24" grpId="0" animBg="1"/>
      <p:bldP spid="24" grpId="1" animBg="1"/>
      <p:bldP spid="27" grpId="0" animBg="1"/>
      <p:bldP spid="27" grpId="1" animBg="1"/>
      <p:bldP spid="23" grpId="0"/>
      <p:bldP spid="23" grpId="1"/>
      <p:bldP spid="31" grpId="0"/>
      <p:bldP spid="31" grpId="1"/>
      <p:bldP spid="32" grpId="0"/>
      <p:bldP spid="32" grpId="1"/>
      <p:bldP spid="4" grpId="0" animBg="1"/>
      <p:bldP spid="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pPr>
              <a:defRPr/>
            </a:pPr>
            <a:r>
              <a:rPr lang="de-DE" dirty="0" smtClean="0"/>
              <a:t>Kinderrechtequiz</a:t>
            </a:r>
            <a:endParaRPr lang="de-DE" dirty="0"/>
          </a:p>
        </p:txBody>
      </p:sp>
      <p:sp>
        <p:nvSpPr>
          <p:cNvPr id="2" name="Textfeld 1"/>
          <p:cNvSpPr txBox="1"/>
          <p:nvPr/>
        </p:nvSpPr>
        <p:spPr>
          <a:xfrm>
            <a:off x="107504" y="457508"/>
            <a:ext cx="8064896" cy="584775"/>
          </a:xfrm>
          <a:prstGeom prst="rect">
            <a:avLst/>
          </a:prstGeom>
          <a:noFill/>
        </p:spPr>
        <p:txBody>
          <a:bodyPr wrap="square" rtlCol="0">
            <a:spAutoFit/>
          </a:bodyPr>
          <a:lstStyle/>
          <a:p>
            <a:r>
              <a:rPr lang="de-DE" sz="3200" dirty="0" smtClean="0">
                <a:latin typeface="HelveticaNeue LT 45 Light" panose="020B0404020002020204" pitchFamily="34" charset="0"/>
              </a:rPr>
              <a:t>Welches Kinderrecht gibt es wirklich</a:t>
            </a:r>
            <a:r>
              <a:rPr lang="de-DE" sz="2800" dirty="0" smtClean="0">
                <a:latin typeface="HelveticaNeue LT 45 Light" panose="020B0404020002020204" pitchFamily="34" charset="0"/>
              </a:rPr>
              <a:t>?</a:t>
            </a:r>
            <a:endParaRPr lang="de-DE" sz="2800" dirty="0">
              <a:latin typeface="HelveticaNeue LT 45 Light" panose="020B0404020002020204" pitchFamily="34" charset="0"/>
            </a:endParaRPr>
          </a:p>
        </p:txBody>
      </p:sp>
      <p:sp>
        <p:nvSpPr>
          <p:cNvPr id="5" name="AutoShape 4" descr="Bildergebnis für 1 2 oder dre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6" name="AutoShape 6" descr="Bildergebnis für 1 2 oder dre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7" name="Rechteck 16"/>
          <p:cNvSpPr/>
          <p:nvPr/>
        </p:nvSpPr>
        <p:spPr bwMode="auto">
          <a:xfrm>
            <a:off x="100335" y="1916832"/>
            <a:ext cx="2671465" cy="3888432"/>
          </a:xfrm>
          <a:prstGeom prst="rect">
            <a:avLst/>
          </a:prstGeom>
          <a:solidFill>
            <a:srgbClr val="FFC000"/>
          </a:solidFill>
          <a:ln w="9525" cap="flat" cmpd="sng" algn="ctr">
            <a:solidFill>
              <a:srgbClr val="FFC00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1" name="Rechteck 20"/>
          <p:cNvSpPr/>
          <p:nvPr/>
        </p:nvSpPr>
        <p:spPr bwMode="auto">
          <a:xfrm>
            <a:off x="100335" y="1268760"/>
            <a:ext cx="2671465" cy="576064"/>
          </a:xfrm>
          <a:prstGeom prst="rect">
            <a:avLst/>
          </a:prstGeom>
          <a:solidFill>
            <a:srgbClr val="FF9900"/>
          </a:solidFill>
          <a:ln w="9525" cap="flat" cmpd="sng" algn="ctr">
            <a:solidFill>
              <a:srgbClr val="FF990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2" name="Textfeld 21"/>
          <p:cNvSpPr txBox="1"/>
          <p:nvPr/>
        </p:nvSpPr>
        <p:spPr>
          <a:xfrm>
            <a:off x="1187624" y="1268760"/>
            <a:ext cx="1093195" cy="646331"/>
          </a:xfrm>
          <a:prstGeom prst="rect">
            <a:avLst/>
          </a:prstGeom>
          <a:noFill/>
        </p:spPr>
        <p:txBody>
          <a:bodyPr wrap="square" rtlCol="0">
            <a:spAutoFit/>
          </a:bodyPr>
          <a:lstStyle/>
          <a:p>
            <a:r>
              <a:rPr lang="de-DE" sz="3600" dirty="0" smtClean="0">
                <a:latin typeface="HelveticaNeue LT 45 Light" panose="020B0404020002020204" pitchFamily="34" charset="0"/>
              </a:rPr>
              <a:t>1</a:t>
            </a:r>
            <a:r>
              <a:rPr lang="de-DE" sz="3600" dirty="0" smtClean="0">
                <a:solidFill>
                  <a:srgbClr val="FF0000"/>
                </a:solidFill>
              </a:rPr>
              <a:t> </a:t>
            </a:r>
            <a:endParaRPr lang="de-DE" sz="3600" dirty="0">
              <a:solidFill>
                <a:srgbClr val="FF0000"/>
              </a:solidFill>
            </a:endParaRPr>
          </a:p>
        </p:txBody>
      </p:sp>
      <p:sp>
        <p:nvSpPr>
          <p:cNvPr id="24" name="Rechteck 23"/>
          <p:cNvSpPr/>
          <p:nvPr/>
        </p:nvSpPr>
        <p:spPr bwMode="auto">
          <a:xfrm>
            <a:off x="3268687" y="1916832"/>
            <a:ext cx="2671465" cy="3888432"/>
          </a:xfrm>
          <a:prstGeom prst="rect">
            <a:avLst/>
          </a:prstGeom>
          <a:solidFill>
            <a:schemeClr val="accent1">
              <a:lumMod val="60000"/>
              <a:lumOff val="40000"/>
            </a:schemeClr>
          </a:solidFill>
          <a:ln w="9525" cap="flat" cmpd="sng" algn="ctr">
            <a:solidFill>
              <a:schemeClr val="accent1">
                <a:lumMod val="60000"/>
                <a:lumOff val="40000"/>
              </a:schemeClr>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5" name="Rechteck 24"/>
          <p:cNvSpPr/>
          <p:nvPr/>
        </p:nvSpPr>
        <p:spPr bwMode="auto">
          <a:xfrm>
            <a:off x="3268687" y="1268760"/>
            <a:ext cx="2671465" cy="576064"/>
          </a:xfrm>
          <a:prstGeom prst="rect">
            <a:avLst/>
          </a:prstGeom>
          <a:solidFill>
            <a:schemeClr val="accent1">
              <a:lumMod val="75000"/>
            </a:schemeClr>
          </a:solidFill>
          <a:ln w="9525" cap="flat" cmpd="sng" algn="ctr">
            <a:solidFill>
              <a:schemeClr val="accent1">
                <a:lumMod val="60000"/>
                <a:lumOff val="40000"/>
              </a:schemeClr>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6" name="Textfeld 25"/>
          <p:cNvSpPr txBox="1"/>
          <p:nvPr/>
        </p:nvSpPr>
        <p:spPr>
          <a:xfrm>
            <a:off x="4355976" y="1268760"/>
            <a:ext cx="1093195" cy="646331"/>
          </a:xfrm>
          <a:prstGeom prst="rect">
            <a:avLst/>
          </a:prstGeom>
          <a:noFill/>
        </p:spPr>
        <p:txBody>
          <a:bodyPr wrap="square" rtlCol="0">
            <a:spAutoFit/>
          </a:bodyPr>
          <a:lstStyle/>
          <a:p>
            <a:r>
              <a:rPr lang="de-DE" sz="3600" dirty="0" smtClean="0">
                <a:latin typeface="HelveticaNeue LT 45 Light" panose="020B0404020002020204" pitchFamily="34" charset="0"/>
              </a:rPr>
              <a:t>2</a:t>
            </a:r>
            <a:r>
              <a:rPr lang="de-DE" sz="3600" dirty="0" smtClean="0">
                <a:solidFill>
                  <a:srgbClr val="FF0000"/>
                </a:solidFill>
              </a:rPr>
              <a:t> </a:t>
            </a:r>
            <a:endParaRPr lang="de-DE" sz="3600" dirty="0">
              <a:solidFill>
                <a:srgbClr val="FF0000"/>
              </a:solidFill>
            </a:endParaRPr>
          </a:p>
        </p:txBody>
      </p:sp>
      <p:sp>
        <p:nvSpPr>
          <p:cNvPr id="27" name="Rechteck 26"/>
          <p:cNvSpPr/>
          <p:nvPr/>
        </p:nvSpPr>
        <p:spPr bwMode="auto">
          <a:xfrm>
            <a:off x="6365031" y="1916832"/>
            <a:ext cx="2671465" cy="3888432"/>
          </a:xfrm>
          <a:prstGeom prst="rect">
            <a:avLst/>
          </a:prstGeom>
          <a:solidFill>
            <a:srgbClr val="92D050"/>
          </a:solidFill>
          <a:ln w="9525" cap="flat" cmpd="sng" algn="ctr">
            <a:solidFill>
              <a:srgbClr val="92D05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8" name="Rechteck 27"/>
          <p:cNvSpPr/>
          <p:nvPr/>
        </p:nvSpPr>
        <p:spPr bwMode="auto">
          <a:xfrm>
            <a:off x="6365031" y="1268760"/>
            <a:ext cx="2671465" cy="576064"/>
          </a:xfrm>
          <a:prstGeom prst="rect">
            <a:avLst/>
          </a:prstGeom>
          <a:solidFill>
            <a:srgbClr val="57AB27"/>
          </a:solidFill>
          <a:ln w="9525" cap="flat" cmpd="sng" algn="ctr">
            <a:solidFill>
              <a:srgbClr val="57AB27"/>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9" name="Textfeld 28"/>
          <p:cNvSpPr txBox="1"/>
          <p:nvPr/>
        </p:nvSpPr>
        <p:spPr>
          <a:xfrm>
            <a:off x="7452320" y="1268760"/>
            <a:ext cx="1093195" cy="646331"/>
          </a:xfrm>
          <a:prstGeom prst="rect">
            <a:avLst/>
          </a:prstGeom>
          <a:noFill/>
        </p:spPr>
        <p:txBody>
          <a:bodyPr wrap="square" rtlCol="0">
            <a:spAutoFit/>
          </a:bodyPr>
          <a:lstStyle/>
          <a:p>
            <a:r>
              <a:rPr lang="de-DE" sz="3600" dirty="0" smtClean="0">
                <a:latin typeface="HelveticaNeue LT 45 Light" panose="020B0404020002020204" pitchFamily="34" charset="0"/>
              </a:rPr>
              <a:t>3</a:t>
            </a:r>
            <a:r>
              <a:rPr lang="de-DE" sz="3600" dirty="0" smtClean="0">
                <a:solidFill>
                  <a:srgbClr val="FF0000"/>
                </a:solidFill>
              </a:rPr>
              <a:t> </a:t>
            </a:r>
            <a:endParaRPr lang="de-DE" sz="3600" dirty="0">
              <a:solidFill>
                <a:srgbClr val="FF0000"/>
              </a:solidFill>
            </a:endParaRPr>
          </a:p>
        </p:txBody>
      </p:sp>
      <p:sp>
        <p:nvSpPr>
          <p:cNvPr id="23" name="Textfeld 22"/>
          <p:cNvSpPr txBox="1"/>
          <p:nvPr/>
        </p:nvSpPr>
        <p:spPr>
          <a:xfrm>
            <a:off x="307975" y="2132856"/>
            <a:ext cx="2031777" cy="2246769"/>
          </a:xfrm>
          <a:prstGeom prst="rect">
            <a:avLst/>
          </a:prstGeom>
          <a:noFill/>
        </p:spPr>
        <p:txBody>
          <a:bodyPr wrap="square" rtlCol="0">
            <a:spAutoFit/>
          </a:bodyPr>
          <a:lstStyle/>
          <a:p>
            <a:r>
              <a:rPr lang="de-DE" dirty="0" smtClean="0">
                <a:latin typeface="HelveticaNeue LT 45 Light" panose="020B0404020002020204" pitchFamily="34" charset="0"/>
              </a:rPr>
              <a:t>Das Recht auf Spielen und Freizeit, </a:t>
            </a:r>
            <a:r>
              <a:rPr lang="de-DE" b="0" dirty="0" smtClean="0">
                <a:latin typeface="HelveticaNeue LT 45 Light" panose="020B0404020002020204" pitchFamily="34" charset="0"/>
              </a:rPr>
              <a:t>weil Spielen wichtig für die </a:t>
            </a:r>
            <a:r>
              <a:rPr lang="de-DE" b="0" dirty="0">
                <a:latin typeface="HelveticaNeue LT 45 Light" panose="020B0404020002020204" pitchFamily="34" charset="0"/>
              </a:rPr>
              <a:t>E</a:t>
            </a:r>
            <a:r>
              <a:rPr lang="de-DE" b="0" dirty="0" smtClean="0">
                <a:latin typeface="HelveticaNeue LT 45 Light" panose="020B0404020002020204" pitchFamily="34" charset="0"/>
              </a:rPr>
              <a:t>ntwicklung von Kindern ist. </a:t>
            </a:r>
            <a:endParaRPr lang="de-DE" b="0" dirty="0">
              <a:latin typeface="HelveticaNeue LT 45 Light" panose="020B0404020002020204" pitchFamily="34" charset="0"/>
            </a:endParaRPr>
          </a:p>
        </p:txBody>
      </p:sp>
      <p:sp>
        <p:nvSpPr>
          <p:cNvPr id="31" name="Textfeld 30"/>
          <p:cNvSpPr txBox="1"/>
          <p:nvPr/>
        </p:nvSpPr>
        <p:spPr>
          <a:xfrm>
            <a:off x="3476327" y="2132856"/>
            <a:ext cx="2031777" cy="2246769"/>
          </a:xfrm>
          <a:prstGeom prst="rect">
            <a:avLst/>
          </a:prstGeom>
          <a:noFill/>
        </p:spPr>
        <p:txBody>
          <a:bodyPr wrap="square" rtlCol="0">
            <a:spAutoFit/>
          </a:bodyPr>
          <a:lstStyle/>
          <a:p>
            <a:r>
              <a:rPr lang="de-DE" dirty="0" smtClean="0">
                <a:latin typeface="HelveticaNeue LT 45 Light" panose="020B0404020002020204" pitchFamily="34" charset="0"/>
              </a:rPr>
              <a:t>Das Recht auf Geburtstags-geschenke, </a:t>
            </a:r>
            <a:r>
              <a:rPr lang="de-DE" b="0" dirty="0" smtClean="0">
                <a:latin typeface="HelveticaNeue LT 45 Light" panose="020B0404020002020204" pitchFamily="34" charset="0"/>
              </a:rPr>
              <a:t>weil dadurch die Besonderheit des Tages betont wird.</a:t>
            </a:r>
            <a:endParaRPr lang="de-DE" b="0" dirty="0">
              <a:latin typeface="HelveticaNeue LT 45 Light" panose="020B0404020002020204" pitchFamily="34" charset="0"/>
            </a:endParaRPr>
          </a:p>
        </p:txBody>
      </p:sp>
      <p:sp>
        <p:nvSpPr>
          <p:cNvPr id="32" name="Textfeld 31"/>
          <p:cNvSpPr txBox="1"/>
          <p:nvPr/>
        </p:nvSpPr>
        <p:spPr>
          <a:xfrm>
            <a:off x="6716687" y="2060848"/>
            <a:ext cx="2103785" cy="2554545"/>
          </a:xfrm>
          <a:prstGeom prst="rect">
            <a:avLst/>
          </a:prstGeom>
          <a:noFill/>
        </p:spPr>
        <p:txBody>
          <a:bodyPr wrap="square" rtlCol="0">
            <a:spAutoFit/>
          </a:bodyPr>
          <a:lstStyle/>
          <a:p>
            <a:r>
              <a:rPr lang="de-DE" dirty="0" smtClean="0">
                <a:latin typeface="HelveticaNeue LT 45 Light" panose="020B0404020002020204" pitchFamily="34" charset="0"/>
              </a:rPr>
              <a:t>Das Recht auf ein eigenes Zimmer,            </a:t>
            </a:r>
            <a:r>
              <a:rPr lang="de-DE" b="0" dirty="0" smtClean="0">
                <a:latin typeface="HelveticaNeue LT 45 Light" panose="020B0404020002020204" pitchFamily="34" charset="0"/>
              </a:rPr>
              <a:t>weil Geschwister zu unterschiedlichen Zeiten ins Bett müssen.</a:t>
            </a:r>
            <a:endParaRPr lang="de-DE" b="0" dirty="0">
              <a:latin typeface="HelveticaNeue LT 45 Light" panose="020B0404020002020204" pitchFamily="34" charset="0"/>
            </a:endParaRPr>
          </a:p>
        </p:txBody>
      </p:sp>
      <p:pic>
        <p:nvPicPr>
          <p:cNvPr id="1026" name="Picture 2" descr="Kinder, Niedlich, Kindheit, Menschen, Glücklich, Glü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60" y="4615393"/>
            <a:ext cx="1545202" cy="10458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eschenke, Pakete, Päckchen, Schleife, Paketschleif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2258" y="4611615"/>
            <a:ext cx="1641830" cy="10496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apete, Zimmer, Wand, Wohnung, Kinderzimm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64522" y="4614674"/>
            <a:ext cx="1567918" cy="1046574"/>
          </a:xfrm>
          <a:prstGeom prst="rect">
            <a:avLst/>
          </a:prstGeom>
          <a:noFill/>
          <a:extLst>
            <a:ext uri="{909E8E84-426E-40DD-AFC4-6F175D3DCCD1}">
              <a14:hiddenFill xmlns:a14="http://schemas.microsoft.com/office/drawing/2010/main">
                <a:solidFill>
                  <a:srgbClr val="FFFFFF"/>
                </a:solidFill>
              </a14:hiddenFill>
            </a:ext>
          </a:extLst>
        </p:spPr>
      </p:pic>
      <p:pic>
        <p:nvPicPr>
          <p:cNvPr id="4" name="Refrain_Chöre_Bewegungsquiz.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76019" y="6203776"/>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par>
                                <p:cTn id="22" presetID="16" presetClass="entr" presetSubtype="21" fill="hold" nodeType="with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barn(inVertical)">
                                      <p:cBhvr>
                                        <p:cTn id="24" dur="500"/>
                                        <p:tgtEl>
                                          <p:spTgt spid="102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500"/>
                                        <p:tgtEl>
                                          <p:spTgt spid="3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par>
                                <p:cTn id="33" presetID="16" presetClass="entr" presetSubtype="21" fill="hold" nodeType="withEffect">
                                  <p:stCondLst>
                                    <p:cond delay="0"/>
                                  </p:stCondLst>
                                  <p:childTnLst>
                                    <p:set>
                                      <p:cBhvr>
                                        <p:cTn id="34" dur="1" fill="hold">
                                          <p:stCondLst>
                                            <p:cond delay="0"/>
                                          </p:stCondLst>
                                        </p:cTn>
                                        <p:tgtEl>
                                          <p:spTgt spid="1030"/>
                                        </p:tgtEl>
                                        <p:attrNameLst>
                                          <p:attrName>style.visibility</p:attrName>
                                        </p:attrNameLst>
                                      </p:cBhvr>
                                      <p:to>
                                        <p:strVal val="visible"/>
                                      </p:to>
                                    </p:set>
                                    <p:animEffect transition="in" filter="barn(inVertical)">
                                      <p:cBhvr>
                                        <p:cTn id="35" dur="500"/>
                                        <p:tgtEl>
                                          <p:spTgt spid="1030"/>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23277" fill="hold"/>
                                        <p:tgtEl>
                                          <p:spTgt spid="4"/>
                                        </p:tgtEl>
                                      </p:cBhvr>
                                    </p:cmd>
                                  </p:childTnLst>
                                </p:cTn>
                              </p:par>
                            </p:childTnLst>
                          </p:cTn>
                        </p:par>
                      </p:childTnLst>
                    </p:cTn>
                  </p:par>
                  <p:par>
                    <p:cTn id="40" fill="hold">
                      <p:stCondLst>
                        <p:cond delay="indefinite"/>
                      </p:stCondLst>
                      <p:childTnLst>
                        <p:par>
                          <p:cTn id="41" fill="hold">
                            <p:stCondLst>
                              <p:cond delay="0"/>
                            </p:stCondLst>
                            <p:childTnLst>
                              <p:par>
                                <p:cTn id="42" presetID="2" presetClass="exit" presetSubtype="4" fill="hold" grpId="1" nodeType="clickEffect">
                                  <p:stCondLst>
                                    <p:cond delay="0"/>
                                  </p:stCondLst>
                                  <p:childTnLst>
                                    <p:anim calcmode="lin" valueType="num">
                                      <p:cBhvr additive="base">
                                        <p:cTn id="43" dur="500"/>
                                        <p:tgtEl>
                                          <p:spTgt spid="24"/>
                                        </p:tgtEl>
                                        <p:attrNameLst>
                                          <p:attrName>ppt_x</p:attrName>
                                        </p:attrNameLst>
                                      </p:cBhvr>
                                      <p:tavLst>
                                        <p:tav tm="0">
                                          <p:val>
                                            <p:strVal val="ppt_x"/>
                                          </p:val>
                                        </p:tav>
                                        <p:tav tm="100000">
                                          <p:val>
                                            <p:strVal val="ppt_x"/>
                                          </p:val>
                                        </p:tav>
                                      </p:tavLst>
                                    </p:anim>
                                    <p:anim calcmode="lin" valueType="num">
                                      <p:cBhvr additive="base">
                                        <p:cTn id="44" dur="500"/>
                                        <p:tgtEl>
                                          <p:spTgt spid="24"/>
                                        </p:tgtEl>
                                        <p:attrNameLst>
                                          <p:attrName>ppt_y</p:attrName>
                                        </p:attrNameLst>
                                      </p:cBhvr>
                                      <p:tavLst>
                                        <p:tav tm="0">
                                          <p:val>
                                            <p:strVal val="ppt_y"/>
                                          </p:val>
                                        </p:tav>
                                        <p:tav tm="100000">
                                          <p:val>
                                            <p:strVal val="1+ppt_h/2"/>
                                          </p:val>
                                        </p:tav>
                                      </p:tavLst>
                                    </p:anim>
                                    <p:set>
                                      <p:cBhvr>
                                        <p:cTn id="45" dur="1" fill="hold">
                                          <p:stCondLst>
                                            <p:cond delay="499"/>
                                          </p:stCondLst>
                                        </p:cTn>
                                        <p:tgtEl>
                                          <p:spTgt spid="24"/>
                                        </p:tgtEl>
                                        <p:attrNameLst>
                                          <p:attrName>style.visibility</p:attrName>
                                        </p:attrNameLst>
                                      </p:cBhvr>
                                      <p:to>
                                        <p:strVal val="hidden"/>
                                      </p:to>
                                    </p:set>
                                  </p:childTnLst>
                                </p:cTn>
                              </p:par>
                              <p:par>
                                <p:cTn id="46" presetID="2" presetClass="exit" presetSubtype="4" fill="hold" grpId="1" nodeType="withEffect">
                                  <p:stCondLst>
                                    <p:cond delay="0"/>
                                  </p:stCondLst>
                                  <p:childTnLst>
                                    <p:anim calcmode="lin" valueType="num">
                                      <p:cBhvr additive="base">
                                        <p:cTn id="47" dur="500"/>
                                        <p:tgtEl>
                                          <p:spTgt spid="31"/>
                                        </p:tgtEl>
                                        <p:attrNameLst>
                                          <p:attrName>ppt_x</p:attrName>
                                        </p:attrNameLst>
                                      </p:cBhvr>
                                      <p:tavLst>
                                        <p:tav tm="0">
                                          <p:val>
                                            <p:strVal val="ppt_x"/>
                                          </p:val>
                                        </p:tav>
                                        <p:tav tm="100000">
                                          <p:val>
                                            <p:strVal val="ppt_x"/>
                                          </p:val>
                                        </p:tav>
                                      </p:tavLst>
                                    </p:anim>
                                    <p:anim calcmode="lin" valueType="num">
                                      <p:cBhvr additive="base">
                                        <p:cTn id="48" dur="500"/>
                                        <p:tgtEl>
                                          <p:spTgt spid="31"/>
                                        </p:tgtEl>
                                        <p:attrNameLst>
                                          <p:attrName>ppt_y</p:attrName>
                                        </p:attrNameLst>
                                      </p:cBhvr>
                                      <p:tavLst>
                                        <p:tav tm="0">
                                          <p:val>
                                            <p:strVal val="ppt_y"/>
                                          </p:val>
                                        </p:tav>
                                        <p:tav tm="100000">
                                          <p:val>
                                            <p:strVal val="1+ppt_h/2"/>
                                          </p:val>
                                        </p:tav>
                                      </p:tavLst>
                                    </p:anim>
                                    <p:set>
                                      <p:cBhvr>
                                        <p:cTn id="49" dur="1" fill="hold">
                                          <p:stCondLst>
                                            <p:cond delay="499"/>
                                          </p:stCondLst>
                                        </p:cTn>
                                        <p:tgtEl>
                                          <p:spTgt spid="31"/>
                                        </p:tgtEl>
                                        <p:attrNameLst>
                                          <p:attrName>style.visibility</p:attrName>
                                        </p:attrNameLst>
                                      </p:cBhvr>
                                      <p:to>
                                        <p:strVal val="hidden"/>
                                      </p:to>
                                    </p:set>
                                  </p:childTnLst>
                                </p:cTn>
                              </p:par>
                              <p:par>
                                <p:cTn id="50" presetID="2" presetClass="exit" presetSubtype="4" fill="hold" nodeType="withEffect">
                                  <p:stCondLst>
                                    <p:cond delay="0"/>
                                  </p:stCondLst>
                                  <p:childTnLst>
                                    <p:anim calcmode="lin" valueType="num">
                                      <p:cBhvr additive="base">
                                        <p:cTn id="51" dur="500"/>
                                        <p:tgtEl>
                                          <p:spTgt spid="1028"/>
                                        </p:tgtEl>
                                        <p:attrNameLst>
                                          <p:attrName>ppt_x</p:attrName>
                                        </p:attrNameLst>
                                      </p:cBhvr>
                                      <p:tavLst>
                                        <p:tav tm="0">
                                          <p:val>
                                            <p:strVal val="ppt_x"/>
                                          </p:val>
                                        </p:tav>
                                        <p:tav tm="100000">
                                          <p:val>
                                            <p:strVal val="ppt_x"/>
                                          </p:val>
                                        </p:tav>
                                      </p:tavLst>
                                    </p:anim>
                                    <p:anim calcmode="lin" valueType="num">
                                      <p:cBhvr additive="base">
                                        <p:cTn id="52" dur="500"/>
                                        <p:tgtEl>
                                          <p:spTgt spid="1028"/>
                                        </p:tgtEl>
                                        <p:attrNameLst>
                                          <p:attrName>ppt_y</p:attrName>
                                        </p:attrNameLst>
                                      </p:cBhvr>
                                      <p:tavLst>
                                        <p:tav tm="0">
                                          <p:val>
                                            <p:strVal val="ppt_y"/>
                                          </p:val>
                                        </p:tav>
                                        <p:tav tm="100000">
                                          <p:val>
                                            <p:strVal val="1+ppt_h/2"/>
                                          </p:val>
                                        </p:tav>
                                      </p:tavLst>
                                    </p:anim>
                                    <p:set>
                                      <p:cBhvr>
                                        <p:cTn id="53" dur="1" fill="hold">
                                          <p:stCondLst>
                                            <p:cond delay="499"/>
                                          </p:stCondLst>
                                        </p:cTn>
                                        <p:tgtEl>
                                          <p:spTgt spid="1028"/>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 presetClass="exit" presetSubtype="4" fill="hold" grpId="1" nodeType="clickEffect">
                                  <p:stCondLst>
                                    <p:cond delay="0"/>
                                  </p:stCondLst>
                                  <p:childTnLst>
                                    <p:anim calcmode="lin" valueType="num">
                                      <p:cBhvr additive="base">
                                        <p:cTn id="57" dur="500"/>
                                        <p:tgtEl>
                                          <p:spTgt spid="32"/>
                                        </p:tgtEl>
                                        <p:attrNameLst>
                                          <p:attrName>ppt_x</p:attrName>
                                        </p:attrNameLst>
                                      </p:cBhvr>
                                      <p:tavLst>
                                        <p:tav tm="0">
                                          <p:val>
                                            <p:strVal val="ppt_x"/>
                                          </p:val>
                                        </p:tav>
                                        <p:tav tm="100000">
                                          <p:val>
                                            <p:strVal val="ppt_x"/>
                                          </p:val>
                                        </p:tav>
                                      </p:tavLst>
                                    </p:anim>
                                    <p:anim calcmode="lin" valueType="num">
                                      <p:cBhvr additive="base">
                                        <p:cTn id="58" dur="500"/>
                                        <p:tgtEl>
                                          <p:spTgt spid="32"/>
                                        </p:tgtEl>
                                        <p:attrNameLst>
                                          <p:attrName>ppt_y</p:attrName>
                                        </p:attrNameLst>
                                      </p:cBhvr>
                                      <p:tavLst>
                                        <p:tav tm="0">
                                          <p:val>
                                            <p:strVal val="ppt_y"/>
                                          </p:val>
                                        </p:tav>
                                        <p:tav tm="100000">
                                          <p:val>
                                            <p:strVal val="1+ppt_h/2"/>
                                          </p:val>
                                        </p:tav>
                                      </p:tavLst>
                                    </p:anim>
                                    <p:set>
                                      <p:cBhvr>
                                        <p:cTn id="59" dur="1" fill="hold">
                                          <p:stCondLst>
                                            <p:cond delay="499"/>
                                          </p:stCondLst>
                                        </p:cTn>
                                        <p:tgtEl>
                                          <p:spTgt spid="32"/>
                                        </p:tgtEl>
                                        <p:attrNameLst>
                                          <p:attrName>style.visibility</p:attrName>
                                        </p:attrNameLst>
                                      </p:cBhvr>
                                      <p:to>
                                        <p:strVal val="hidden"/>
                                      </p:to>
                                    </p:set>
                                  </p:childTnLst>
                                </p:cTn>
                              </p:par>
                              <p:par>
                                <p:cTn id="60" presetID="2" presetClass="exit" presetSubtype="4" fill="hold" grpId="1" nodeType="withEffect">
                                  <p:stCondLst>
                                    <p:cond delay="0"/>
                                  </p:stCondLst>
                                  <p:childTnLst>
                                    <p:anim calcmode="lin" valueType="num">
                                      <p:cBhvr additive="base">
                                        <p:cTn id="61" dur="500"/>
                                        <p:tgtEl>
                                          <p:spTgt spid="27"/>
                                        </p:tgtEl>
                                        <p:attrNameLst>
                                          <p:attrName>ppt_x</p:attrName>
                                        </p:attrNameLst>
                                      </p:cBhvr>
                                      <p:tavLst>
                                        <p:tav tm="0">
                                          <p:val>
                                            <p:strVal val="ppt_x"/>
                                          </p:val>
                                        </p:tav>
                                        <p:tav tm="100000">
                                          <p:val>
                                            <p:strVal val="ppt_x"/>
                                          </p:val>
                                        </p:tav>
                                      </p:tavLst>
                                    </p:anim>
                                    <p:anim calcmode="lin" valueType="num">
                                      <p:cBhvr additive="base">
                                        <p:cTn id="62" dur="500"/>
                                        <p:tgtEl>
                                          <p:spTgt spid="27"/>
                                        </p:tgtEl>
                                        <p:attrNameLst>
                                          <p:attrName>ppt_y</p:attrName>
                                        </p:attrNameLst>
                                      </p:cBhvr>
                                      <p:tavLst>
                                        <p:tav tm="0">
                                          <p:val>
                                            <p:strVal val="ppt_y"/>
                                          </p:val>
                                        </p:tav>
                                        <p:tav tm="100000">
                                          <p:val>
                                            <p:strVal val="1+ppt_h/2"/>
                                          </p:val>
                                        </p:tav>
                                      </p:tavLst>
                                    </p:anim>
                                    <p:set>
                                      <p:cBhvr>
                                        <p:cTn id="63" dur="1" fill="hold">
                                          <p:stCondLst>
                                            <p:cond delay="499"/>
                                          </p:stCondLst>
                                        </p:cTn>
                                        <p:tgtEl>
                                          <p:spTgt spid="27"/>
                                        </p:tgtEl>
                                        <p:attrNameLst>
                                          <p:attrName>style.visibility</p:attrName>
                                        </p:attrNameLst>
                                      </p:cBhvr>
                                      <p:to>
                                        <p:strVal val="hidden"/>
                                      </p:to>
                                    </p:set>
                                  </p:childTnLst>
                                </p:cTn>
                              </p:par>
                              <p:par>
                                <p:cTn id="64" presetID="2" presetClass="exit" presetSubtype="4" fill="hold" nodeType="withEffect">
                                  <p:stCondLst>
                                    <p:cond delay="0"/>
                                  </p:stCondLst>
                                  <p:childTnLst>
                                    <p:anim calcmode="lin" valueType="num">
                                      <p:cBhvr additive="base">
                                        <p:cTn id="65" dur="500"/>
                                        <p:tgtEl>
                                          <p:spTgt spid="1030"/>
                                        </p:tgtEl>
                                        <p:attrNameLst>
                                          <p:attrName>ppt_x</p:attrName>
                                        </p:attrNameLst>
                                      </p:cBhvr>
                                      <p:tavLst>
                                        <p:tav tm="0">
                                          <p:val>
                                            <p:strVal val="ppt_x"/>
                                          </p:val>
                                        </p:tav>
                                        <p:tav tm="100000">
                                          <p:val>
                                            <p:strVal val="ppt_x"/>
                                          </p:val>
                                        </p:tav>
                                      </p:tavLst>
                                    </p:anim>
                                    <p:anim calcmode="lin" valueType="num">
                                      <p:cBhvr additive="base">
                                        <p:cTn id="66" dur="500"/>
                                        <p:tgtEl>
                                          <p:spTgt spid="1030"/>
                                        </p:tgtEl>
                                        <p:attrNameLst>
                                          <p:attrName>ppt_y</p:attrName>
                                        </p:attrNameLst>
                                      </p:cBhvr>
                                      <p:tavLst>
                                        <p:tav tm="0">
                                          <p:val>
                                            <p:strVal val="ppt_y"/>
                                          </p:val>
                                        </p:tav>
                                        <p:tav tm="100000">
                                          <p:val>
                                            <p:strVal val="1+ppt_h/2"/>
                                          </p:val>
                                        </p:tav>
                                      </p:tavLst>
                                    </p:anim>
                                    <p:set>
                                      <p:cBhvr>
                                        <p:cTn id="67" dur="1" fill="hold">
                                          <p:stCondLst>
                                            <p:cond delay="499"/>
                                          </p:stCondLst>
                                        </p:cTn>
                                        <p:tgtEl>
                                          <p:spTgt spid="1030"/>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8" presetClass="emph" presetSubtype="0" fill="hold" grpId="1" nodeType="clickEffect">
                                  <p:stCondLst>
                                    <p:cond delay="0"/>
                                  </p:stCondLst>
                                  <p:childTnLst>
                                    <p:animRot by="21600000">
                                      <p:cBhvr>
                                        <p:cTn id="71" dur="2000" fill="hold"/>
                                        <p:tgtEl>
                                          <p:spTgt spid="17"/>
                                        </p:tgtEl>
                                        <p:attrNameLst>
                                          <p:attrName>r</p:attrName>
                                        </p:attrNameLst>
                                      </p:cBhvr>
                                    </p:animRot>
                                  </p:childTnLst>
                                </p:cTn>
                              </p:par>
                              <p:par>
                                <p:cTn id="72" presetID="8" presetClass="emph" presetSubtype="0" fill="hold" grpId="1" nodeType="withEffect">
                                  <p:stCondLst>
                                    <p:cond delay="0"/>
                                  </p:stCondLst>
                                  <p:childTnLst>
                                    <p:animRot by="21600000">
                                      <p:cBhvr>
                                        <p:cTn id="73" dur="2000" fill="hold"/>
                                        <p:tgtEl>
                                          <p:spTgt spid="23"/>
                                        </p:tgtEl>
                                        <p:attrNameLst>
                                          <p:attrName>r</p:attrName>
                                        </p:attrNameLst>
                                      </p:cBhvr>
                                    </p:animRot>
                                  </p:childTnLst>
                                </p:cTn>
                              </p:par>
                              <p:par>
                                <p:cTn id="74" presetID="8" presetClass="emph" presetSubtype="0" fill="hold" nodeType="withEffect">
                                  <p:stCondLst>
                                    <p:cond delay="0"/>
                                  </p:stCondLst>
                                  <p:childTnLst>
                                    <p:animRot by="21600000">
                                      <p:cBhvr>
                                        <p:cTn id="75" dur="2000" fill="hold"/>
                                        <p:tgtEl>
                                          <p:spTgt spid="10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4"/>
                </p:tgtEl>
              </p:cMediaNode>
            </p:audio>
          </p:childTnLst>
        </p:cTn>
      </p:par>
    </p:tnLst>
    <p:bldLst>
      <p:bldP spid="17" grpId="0" animBg="1"/>
      <p:bldP spid="17" grpId="1" animBg="1"/>
      <p:bldP spid="24" grpId="0" animBg="1"/>
      <p:bldP spid="24" grpId="1" animBg="1"/>
      <p:bldP spid="27" grpId="0" animBg="1"/>
      <p:bldP spid="27" grpId="1" animBg="1"/>
      <p:bldP spid="23" grpId="0"/>
      <p:bldP spid="23" grpId="1"/>
      <p:bldP spid="31" grpId="0"/>
      <p:bldP spid="31" grpId="1"/>
      <p:bldP spid="32" grpId="0"/>
      <p:bldP spid="3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pPr>
              <a:defRPr/>
            </a:pPr>
            <a:r>
              <a:rPr lang="de-DE" dirty="0" smtClean="0"/>
              <a:t>Kinderrechtequiz</a:t>
            </a:r>
            <a:endParaRPr lang="de-DE" dirty="0"/>
          </a:p>
        </p:txBody>
      </p:sp>
      <p:sp>
        <p:nvSpPr>
          <p:cNvPr id="2" name="Textfeld 1"/>
          <p:cNvSpPr txBox="1"/>
          <p:nvPr/>
        </p:nvSpPr>
        <p:spPr>
          <a:xfrm>
            <a:off x="107504" y="467961"/>
            <a:ext cx="9036496" cy="461665"/>
          </a:xfrm>
          <a:prstGeom prst="rect">
            <a:avLst/>
          </a:prstGeom>
          <a:noFill/>
        </p:spPr>
        <p:txBody>
          <a:bodyPr wrap="square" rtlCol="0">
            <a:spAutoFit/>
          </a:bodyPr>
          <a:lstStyle/>
          <a:p>
            <a:r>
              <a:rPr lang="de-DE" sz="2400" dirty="0" smtClean="0">
                <a:latin typeface="HelveticaNeue LT 45 Light" panose="020B0404020002020204" pitchFamily="34" charset="0"/>
              </a:rPr>
              <a:t>Wie ist das mit den Rechten von Mädchen und Jungen?</a:t>
            </a:r>
            <a:endParaRPr lang="de-DE" sz="2400" dirty="0">
              <a:latin typeface="HelveticaNeue LT 45 Light" panose="020B0404020002020204" pitchFamily="34" charset="0"/>
            </a:endParaRPr>
          </a:p>
        </p:txBody>
      </p:sp>
      <p:sp>
        <p:nvSpPr>
          <p:cNvPr id="5" name="AutoShape 4" descr="Bildergebnis für 1 2 oder dre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6" name="AutoShape 6" descr="Bildergebnis für 1 2 oder dre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7" name="Rechteck 16"/>
          <p:cNvSpPr/>
          <p:nvPr/>
        </p:nvSpPr>
        <p:spPr bwMode="auto">
          <a:xfrm>
            <a:off x="100335" y="1916832"/>
            <a:ext cx="2671465" cy="3888432"/>
          </a:xfrm>
          <a:prstGeom prst="rect">
            <a:avLst/>
          </a:prstGeom>
          <a:solidFill>
            <a:srgbClr val="FFC000"/>
          </a:solidFill>
          <a:ln w="9525" cap="flat" cmpd="sng" algn="ctr">
            <a:solidFill>
              <a:srgbClr val="FFC00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1" name="Rechteck 20"/>
          <p:cNvSpPr/>
          <p:nvPr/>
        </p:nvSpPr>
        <p:spPr bwMode="auto">
          <a:xfrm>
            <a:off x="100335" y="1268760"/>
            <a:ext cx="2671465" cy="576064"/>
          </a:xfrm>
          <a:prstGeom prst="rect">
            <a:avLst/>
          </a:prstGeom>
          <a:solidFill>
            <a:srgbClr val="FF9900"/>
          </a:solidFill>
          <a:ln w="9525" cap="flat" cmpd="sng" algn="ctr">
            <a:solidFill>
              <a:srgbClr val="FF990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2" name="Textfeld 21"/>
          <p:cNvSpPr txBox="1"/>
          <p:nvPr/>
        </p:nvSpPr>
        <p:spPr>
          <a:xfrm>
            <a:off x="1187624" y="1268760"/>
            <a:ext cx="1093195" cy="646331"/>
          </a:xfrm>
          <a:prstGeom prst="rect">
            <a:avLst/>
          </a:prstGeom>
          <a:noFill/>
        </p:spPr>
        <p:txBody>
          <a:bodyPr wrap="square" rtlCol="0">
            <a:spAutoFit/>
          </a:bodyPr>
          <a:lstStyle/>
          <a:p>
            <a:r>
              <a:rPr lang="de-DE" sz="3600" dirty="0" smtClean="0">
                <a:latin typeface="HelveticaNeue LT 45 Light" panose="020B0404020002020204" pitchFamily="34" charset="0"/>
              </a:rPr>
              <a:t>1</a:t>
            </a:r>
            <a:r>
              <a:rPr lang="de-DE" sz="3600" dirty="0" smtClean="0">
                <a:solidFill>
                  <a:srgbClr val="FF0000"/>
                </a:solidFill>
              </a:rPr>
              <a:t> </a:t>
            </a:r>
            <a:endParaRPr lang="de-DE" sz="3600" dirty="0">
              <a:solidFill>
                <a:srgbClr val="FF0000"/>
              </a:solidFill>
            </a:endParaRPr>
          </a:p>
        </p:txBody>
      </p:sp>
      <p:sp>
        <p:nvSpPr>
          <p:cNvPr id="24" name="Rechteck 23"/>
          <p:cNvSpPr/>
          <p:nvPr/>
        </p:nvSpPr>
        <p:spPr bwMode="auto">
          <a:xfrm>
            <a:off x="3290019" y="1903267"/>
            <a:ext cx="2671465" cy="3888432"/>
          </a:xfrm>
          <a:prstGeom prst="rect">
            <a:avLst/>
          </a:prstGeom>
          <a:solidFill>
            <a:schemeClr val="accent1">
              <a:lumMod val="60000"/>
              <a:lumOff val="40000"/>
            </a:schemeClr>
          </a:solidFill>
          <a:ln w="9525" cap="flat" cmpd="sng" algn="ctr">
            <a:solidFill>
              <a:schemeClr val="accent1">
                <a:lumMod val="60000"/>
                <a:lumOff val="40000"/>
              </a:schemeClr>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5" name="Rechteck 24"/>
          <p:cNvSpPr/>
          <p:nvPr/>
        </p:nvSpPr>
        <p:spPr bwMode="auto">
          <a:xfrm>
            <a:off x="3268687" y="1268760"/>
            <a:ext cx="2671465" cy="576064"/>
          </a:xfrm>
          <a:prstGeom prst="rect">
            <a:avLst/>
          </a:prstGeom>
          <a:solidFill>
            <a:schemeClr val="accent1">
              <a:lumMod val="75000"/>
            </a:schemeClr>
          </a:solidFill>
          <a:ln w="9525" cap="flat" cmpd="sng" algn="ctr">
            <a:solidFill>
              <a:schemeClr val="accent1">
                <a:lumMod val="60000"/>
                <a:lumOff val="40000"/>
              </a:schemeClr>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6" name="Textfeld 25"/>
          <p:cNvSpPr txBox="1"/>
          <p:nvPr/>
        </p:nvSpPr>
        <p:spPr>
          <a:xfrm>
            <a:off x="4355976" y="1268760"/>
            <a:ext cx="1093195" cy="646331"/>
          </a:xfrm>
          <a:prstGeom prst="rect">
            <a:avLst/>
          </a:prstGeom>
          <a:noFill/>
        </p:spPr>
        <p:txBody>
          <a:bodyPr wrap="square" rtlCol="0">
            <a:spAutoFit/>
          </a:bodyPr>
          <a:lstStyle/>
          <a:p>
            <a:r>
              <a:rPr lang="de-DE" sz="3600" dirty="0" smtClean="0">
                <a:latin typeface="HelveticaNeue LT 45 Light" panose="020B0404020002020204" pitchFamily="34" charset="0"/>
              </a:rPr>
              <a:t>2</a:t>
            </a:r>
            <a:r>
              <a:rPr lang="de-DE" sz="3600" dirty="0" smtClean="0">
                <a:solidFill>
                  <a:srgbClr val="FF0000"/>
                </a:solidFill>
              </a:rPr>
              <a:t> </a:t>
            </a:r>
            <a:endParaRPr lang="de-DE" sz="3600" dirty="0">
              <a:solidFill>
                <a:srgbClr val="FF0000"/>
              </a:solidFill>
            </a:endParaRPr>
          </a:p>
        </p:txBody>
      </p:sp>
      <p:sp>
        <p:nvSpPr>
          <p:cNvPr id="27" name="Rechteck 26"/>
          <p:cNvSpPr/>
          <p:nvPr/>
        </p:nvSpPr>
        <p:spPr bwMode="auto">
          <a:xfrm>
            <a:off x="6365031" y="1916832"/>
            <a:ext cx="2671465" cy="3888432"/>
          </a:xfrm>
          <a:prstGeom prst="rect">
            <a:avLst/>
          </a:prstGeom>
          <a:solidFill>
            <a:srgbClr val="92D050"/>
          </a:solidFill>
          <a:ln w="9525" cap="flat" cmpd="sng" algn="ctr">
            <a:solidFill>
              <a:srgbClr val="92D05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8" name="Rechteck 27"/>
          <p:cNvSpPr/>
          <p:nvPr/>
        </p:nvSpPr>
        <p:spPr bwMode="auto">
          <a:xfrm>
            <a:off x="6365031" y="1268760"/>
            <a:ext cx="2671465" cy="576064"/>
          </a:xfrm>
          <a:prstGeom prst="rect">
            <a:avLst/>
          </a:prstGeom>
          <a:solidFill>
            <a:srgbClr val="57AB27"/>
          </a:solidFill>
          <a:ln w="9525" cap="flat" cmpd="sng" algn="ctr">
            <a:solidFill>
              <a:srgbClr val="57AB27"/>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9" name="Textfeld 28"/>
          <p:cNvSpPr txBox="1"/>
          <p:nvPr/>
        </p:nvSpPr>
        <p:spPr>
          <a:xfrm>
            <a:off x="7452320" y="1268760"/>
            <a:ext cx="1093195" cy="646331"/>
          </a:xfrm>
          <a:prstGeom prst="rect">
            <a:avLst/>
          </a:prstGeom>
          <a:noFill/>
        </p:spPr>
        <p:txBody>
          <a:bodyPr wrap="square" rtlCol="0">
            <a:spAutoFit/>
          </a:bodyPr>
          <a:lstStyle/>
          <a:p>
            <a:r>
              <a:rPr lang="de-DE" sz="3600" dirty="0" smtClean="0">
                <a:latin typeface="HelveticaNeue LT 45 Light" panose="020B0404020002020204" pitchFamily="34" charset="0"/>
              </a:rPr>
              <a:t>3</a:t>
            </a:r>
            <a:r>
              <a:rPr lang="de-DE" sz="3600" dirty="0" smtClean="0">
                <a:solidFill>
                  <a:srgbClr val="FF0000"/>
                </a:solidFill>
              </a:rPr>
              <a:t> </a:t>
            </a:r>
            <a:endParaRPr lang="de-DE" sz="3600" dirty="0">
              <a:solidFill>
                <a:srgbClr val="FF0000"/>
              </a:solidFill>
            </a:endParaRPr>
          </a:p>
        </p:txBody>
      </p:sp>
      <p:sp>
        <p:nvSpPr>
          <p:cNvPr id="23" name="Textfeld 22"/>
          <p:cNvSpPr txBox="1"/>
          <p:nvPr/>
        </p:nvSpPr>
        <p:spPr>
          <a:xfrm>
            <a:off x="307975" y="2132856"/>
            <a:ext cx="2031777" cy="1323439"/>
          </a:xfrm>
          <a:prstGeom prst="rect">
            <a:avLst/>
          </a:prstGeom>
          <a:noFill/>
        </p:spPr>
        <p:txBody>
          <a:bodyPr wrap="square" rtlCol="0">
            <a:spAutoFit/>
          </a:bodyPr>
          <a:lstStyle/>
          <a:p>
            <a:r>
              <a:rPr lang="de-DE" dirty="0" smtClean="0">
                <a:latin typeface="HelveticaNeue LT 45 Light" panose="020B0404020002020204" pitchFamily="34" charset="0"/>
              </a:rPr>
              <a:t>Mädchen haben mehr Rechte, </a:t>
            </a:r>
            <a:r>
              <a:rPr lang="de-DE" b="0" dirty="0" smtClean="0">
                <a:latin typeface="HelveticaNeue LT 45 Light" panose="020B0404020002020204" pitchFamily="34" charset="0"/>
              </a:rPr>
              <a:t>weil sie schlauer sind.</a:t>
            </a:r>
            <a:endParaRPr lang="de-DE" b="0" dirty="0">
              <a:latin typeface="HelveticaNeue LT 45 Light" panose="020B0404020002020204" pitchFamily="34" charset="0"/>
            </a:endParaRPr>
          </a:p>
        </p:txBody>
      </p:sp>
      <p:sp>
        <p:nvSpPr>
          <p:cNvPr id="31" name="Textfeld 30"/>
          <p:cNvSpPr txBox="1"/>
          <p:nvPr/>
        </p:nvSpPr>
        <p:spPr>
          <a:xfrm>
            <a:off x="3476327" y="2132856"/>
            <a:ext cx="2031777" cy="1323439"/>
          </a:xfrm>
          <a:prstGeom prst="rect">
            <a:avLst/>
          </a:prstGeom>
          <a:noFill/>
        </p:spPr>
        <p:txBody>
          <a:bodyPr wrap="square" rtlCol="0">
            <a:spAutoFit/>
          </a:bodyPr>
          <a:lstStyle/>
          <a:p>
            <a:r>
              <a:rPr lang="de-DE" dirty="0" smtClean="0">
                <a:latin typeface="HelveticaNeue LT 45 Light" panose="020B0404020002020204" pitchFamily="34" charset="0"/>
              </a:rPr>
              <a:t>Jungen haben mehr Rechte, </a:t>
            </a:r>
            <a:r>
              <a:rPr lang="de-DE" b="0" dirty="0" smtClean="0">
                <a:latin typeface="HelveticaNeue LT 45 Light" panose="020B0404020002020204" pitchFamily="34" charset="0"/>
              </a:rPr>
              <a:t>weil sie schlauer sind.</a:t>
            </a:r>
            <a:endParaRPr lang="de-DE" b="0" dirty="0">
              <a:latin typeface="HelveticaNeue LT 45 Light" panose="020B0404020002020204" pitchFamily="34" charset="0"/>
            </a:endParaRPr>
          </a:p>
        </p:txBody>
      </p:sp>
      <p:sp>
        <p:nvSpPr>
          <p:cNvPr id="32" name="Textfeld 31"/>
          <p:cNvSpPr txBox="1"/>
          <p:nvPr/>
        </p:nvSpPr>
        <p:spPr>
          <a:xfrm>
            <a:off x="6716687" y="2060848"/>
            <a:ext cx="2031777" cy="1938992"/>
          </a:xfrm>
          <a:prstGeom prst="rect">
            <a:avLst/>
          </a:prstGeom>
          <a:noFill/>
        </p:spPr>
        <p:txBody>
          <a:bodyPr wrap="square" rtlCol="0">
            <a:spAutoFit/>
          </a:bodyPr>
          <a:lstStyle/>
          <a:p>
            <a:r>
              <a:rPr lang="de-DE" dirty="0" smtClean="0">
                <a:latin typeface="HelveticaNeue LT 45 Light" panose="020B0404020002020204" pitchFamily="34" charset="0"/>
              </a:rPr>
              <a:t>Mädchen und Jungen haben  dieselben Rechte. </a:t>
            </a:r>
            <a:r>
              <a:rPr lang="de-DE" b="0" dirty="0" smtClean="0">
                <a:latin typeface="HelveticaNeue LT 45 Light" panose="020B0404020002020204" pitchFamily="34" charset="0"/>
              </a:rPr>
              <a:t>Schlau sein hat damit nichts zu tun.</a:t>
            </a:r>
            <a:endParaRPr lang="de-DE" b="0" dirty="0">
              <a:latin typeface="HelveticaNeue LT 45 Light" panose="020B0404020002020204" pitchFamily="34" charset="0"/>
            </a:endParaRPr>
          </a:p>
        </p:txBody>
      </p:sp>
      <p:pic>
        <p:nvPicPr>
          <p:cNvPr id="3074" name="Picture 2" descr="Cartoon, Kinder, Comic, Comic-Figuren, Weibli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015" y="4149080"/>
            <a:ext cx="1527721" cy="151216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Bildergebnis für clip arts jun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2712" y="4149080"/>
            <a:ext cx="1418576" cy="149069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artoon, Kinder, Comic, Comic-Figuren, Weibli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6504" y="4149080"/>
            <a:ext cx="1249872" cy="151216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Bildergebnis für clip arts jun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6336" y="4149080"/>
            <a:ext cx="1418576" cy="1490699"/>
          </a:xfrm>
          <a:prstGeom prst="rect">
            <a:avLst/>
          </a:prstGeom>
          <a:noFill/>
          <a:extLst>
            <a:ext uri="{909E8E84-426E-40DD-AFC4-6F175D3DCCD1}">
              <a14:hiddenFill xmlns:a14="http://schemas.microsoft.com/office/drawing/2010/main">
                <a:solidFill>
                  <a:srgbClr val="FFFFFF"/>
                </a:solidFill>
              </a14:hiddenFill>
            </a:ext>
          </a:extLst>
        </p:spPr>
      </p:pic>
      <p:pic>
        <p:nvPicPr>
          <p:cNvPr id="4" name="Refrain_Chöre_Bewegungsquiz.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90936" y="6248400"/>
            <a:ext cx="609600" cy="609600"/>
          </a:xfrm>
          <a:prstGeom prst="rect">
            <a:avLst/>
          </a:prstGeom>
        </p:spPr>
      </p:pic>
    </p:spTree>
    <p:extLst>
      <p:ext uri="{BB962C8B-B14F-4D97-AF65-F5344CB8AC3E}">
        <p14:creationId xmlns:p14="http://schemas.microsoft.com/office/powerpoint/2010/main" val="261097770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barn(inVertical)">
                                      <p:cBhvr>
                                        <p:cTn id="13" dur="500"/>
                                        <p:tgtEl>
                                          <p:spTgt spid="307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inVertical)">
                                      <p:cBhvr>
                                        <p:cTn id="18" dur="500"/>
                                        <p:tgtEl>
                                          <p:spTgt spid="3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par>
                                <p:cTn id="22" presetID="16" presetClass="entr" presetSubtype="21" fill="hold" nodeType="withEffect">
                                  <p:stCondLst>
                                    <p:cond delay="0"/>
                                  </p:stCondLst>
                                  <p:childTnLst>
                                    <p:set>
                                      <p:cBhvr>
                                        <p:cTn id="23" dur="1" fill="hold">
                                          <p:stCondLst>
                                            <p:cond delay="0"/>
                                          </p:stCondLst>
                                        </p:cTn>
                                        <p:tgtEl>
                                          <p:spTgt spid="3080"/>
                                        </p:tgtEl>
                                        <p:attrNameLst>
                                          <p:attrName>style.visibility</p:attrName>
                                        </p:attrNameLst>
                                      </p:cBhvr>
                                      <p:to>
                                        <p:strVal val="visible"/>
                                      </p:to>
                                    </p:set>
                                    <p:animEffect transition="in" filter="barn(inVertical)">
                                      <p:cBhvr>
                                        <p:cTn id="24" dur="500"/>
                                        <p:tgtEl>
                                          <p:spTgt spid="308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500"/>
                                        <p:tgtEl>
                                          <p:spTgt spid="32"/>
                                        </p:tgtEl>
                                      </p:cBhvr>
                                    </p:animEffect>
                                  </p:childTnLst>
                                </p:cTn>
                              </p:par>
                              <p:par>
                                <p:cTn id="30" presetID="16" presetClass="entr" presetSubtype="21"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arn(inVertical)">
                                      <p:cBhvr>
                                        <p:cTn id="32" dur="500"/>
                                        <p:tgtEl>
                                          <p:spTgt spid="30"/>
                                        </p:tgtEl>
                                      </p:cBhvr>
                                    </p:animEffect>
                                  </p:childTnLst>
                                </p:cTn>
                              </p:par>
                              <p:par>
                                <p:cTn id="33" presetID="16" presetClass="entr" presetSubtype="21"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barn(inVertical)">
                                      <p:cBhvr>
                                        <p:cTn id="35" dur="500"/>
                                        <p:tgtEl>
                                          <p:spTgt spid="3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barn(inVertical)">
                                      <p:cBhvr>
                                        <p:cTn id="38" dur="5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23277" fill="hold"/>
                                        <p:tgtEl>
                                          <p:spTgt spid="4"/>
                                        </p:tgtEl>
                                      </p:cBhvr>
                                    </p:cmd>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23"/>
                                        </p:tgtEl>
                                        <p:attrNameLst>
                                          <p:attrName>ppt_x</p:attrName>
                                        </p:attrNameLst>
                                      </p:cBhvr>
                                      <p:tavLst>
                                        <p:tav tm="0">
                                          <p:val>
                                            <p:strVal val="ppt_x"/>
                                          </p:val>
                                        </p:tav>
                                        <p:tav tm="100000">
                                          <p:val>
                                            <p:strVal val="ppt_x"/>
                                          </p:val>
                                        </p:tav>
                                      </p:tavLst>
                                    </p:anim>
                                    <p:anim calcmode="lin" valueType="num">
                                      <p:cBhvr additive="base">
                                        <p:cTn id="47" dur="500"/>
                                        <p:tgtEl>
                                          <p:spTgt spid="23"/>
                                        </p:tgtEl>
                                        <p:attrNameLst>
                                          <p:attrName>ppt_y</p:attrName>
                                        </p:attrNameLst>
                                      </p:cBhvr>
                                      <p:tavLst>
                                        <p:tav tm="0">
                                          <p:val>
                                            <p:strVal val="ppt_y"/>
                                          </p:val>
                                        </p:tav>
                                        <p:tav tm="100000">
                                          <p:val>
                                            <p:strVal val="1+ppt_h/2"/>
                                          </p:val>
                                        </p:tav>
                                      </p:tavLst>
                                    </p:anim>
                                    <p:set>
                                      <p:cBhvr>
                                        <p:cTn id="48" dur="1" fill="hold">
                                          <p:stCondLst>
                                            <p:cond delay="499"/>
                                          </p:stCondLst>
                                        </p:cTn>
                                        <p:tgtEl>
                                          <p:spTgt spid="23"/>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17"/>
                                        </p:tgtEl>
                                        <p:attrNameLst>
                                          <p:attrName>ppt_x</p:attrName>
                                        </p:attrNameLst>
                                      </p:cBhvr>
                                      <p:tavLst>
                                        <p:tav tm="0">
                                          <p:val>
                                            <p:strVal val="ppt_x"/>
                                          </p:val>
                                        </p:tav>
                                        <p:tav tm="100000">
                                          <p:val>
                                            <p:strVal val="ppt_x"/>
                                          </p:val>
                                        </p:tav>
                                      </p:tavLst>
                                    </p:anim>
                                    <p:anim calcmode="lin" valueType="num">
                                      <p:cBhvr additive="base">
                                        <p:cTn id="51" dur="500"/>
                                        <p:tgtEl>
                                          <p:spTgt spid="17"/>
                                        </p:tgtEl>
                                        <p:attrNameLst>
                                          <p:attrName>ppt_y</p:attrName>
                                        </p:attrNameLst>
                                      </p:cBhvr>
                                      <p:tavLst>
                                        <p:tav tm="0">
                                          <p:val>
                                            <p:strVal val="ppt_y"/>
                                          </p:val>
                                        </p:tav>
                                        <p:tav tm="100000">
                                          <p:val>
                                            <p:strVal val="1+ppt_h/2"/>
                                          </p:val>
                                        </p:tav>
                                      </p:tavLst>
                                    </p:anim>
                                    <p:set>
                                      <p:cBhvr>
                                        <p:cTn id="52" dur="1" fill="hold">
                                          <p:stCondLst>
                                            <p:cond delay="499"/>
                                          </p:stCondLst>
                                        </p:cTn>
                                        <p:tgtEl>
                                          <p:spTgt spid="17"/>
                                        </p:tgtEl>
                                        <p:attrNameLst>
                                          <p:attrName>style.visibility</p:attrName>
                                        </p:attrNameLst>
                                      </p:cBhvr>
                                      <p:to>
                                        <p:strVal val="hidden"/>
                                      </p:to>
                                    </p:set>
                                  </p:childTnLst>
                                </p:cTn>
                              </p:par>
                              <p:par>
                                <p:cTn id="53" presetID="2" presetClass="exit" presetSubtype="4" fill="hold" nodeType="withEffect">
                                  <p:stCondLst>
                                    <p:cond delay="0"/>
                                  </p:stCondLst>
                                  <p:childTnLst>
                                    <p:anim calcmode="lin" valueType="num">
                                      <p:cBhvr additive="base">
                                        <p:cTn id="54" dur="500"/>
                                        <p:tgtEl>
                                          <p:spTgt spid="3074"/>
                                        </p:tgtEl>
                                        <p:attrNameLst>
                                          <p:attrName>ppt_x</p:attrName>
                                        </p:attrNameLst>
                                      </p:cBhvr>
                                      <p:tavLst>
                                        <p:tav tm="0">
                                          <p:val>
                                            <p:strVal val="ppt_x"/>
                                          </p:val>
                                        </p:tav>
                                        <p:tav tm="100000">
                                          <p:val>
                                            <p:strVal val="ppt_x"/>
                                          </p:val>
                                        </p:tav>
                                      </p:tavLst>
                                    </p:anim>
                                    <p:anim calcmode="lin" valueType="num">
                                      <p:cBhvr additive="base">
                                        <p:cTn id="55" dur="500"/>
                                        <p:tgtEl>
                                          <p:spTgt spid="3074"/>
                                        </p:tgtEl>
                                        <p:attrNameLst>
                                          <p:attrName>ppt_y</p:attrName>
                                        </p:attrNameLst>
                                      </p:cBhvr>
                                      <p:tavLst>
                                        <p:tav tm="0">
                                          <p:val>
                                            <p:strVal val="ppt_y"/>
                                          </p:val>
                                        </p:tav>
                                        <p:tav tm="100000">
                                          <p:val>
                                            <p:strVal val="1+ppt_h/2"/>
                                          </p:val>
                                        </p:tav>
                                      </p:tavLst>
                                    </p:anim>
                                    <p:set>
                                      <p:cBhvr>
                                        <p:cTn id="56" dur="1" fill="hold">
                                          <p:stCondLst>
                                            <p:cond delay="499"/>
                                          </p:stCondLst>
                                        </p:cTn>
                                        <p:tgtEl>
                                          <p:spTgt spid="307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grpId="1" nodeType="clickEffect">
                                  <p:stCondLst>
                                    <p:cond delay="0"/>
                                  </p:stCondLst>
                                  <p:childTnLst>
                                    <p:anim calcmode="lin" valueType="num">
                                      <p:cBhvr additive="base">
                                        <p:cTn id="60" dur="500"/>
                                        <p:tgtEl>
                                          <p:spTgt spid="31"/>
                                        </p:tgtEl>
                                        <p:attrNameLst>
                                          <p:attrName>ppt_x</p:attrName>
                                        </p:attrNameLst>
                                      </p:cBhvr>
                                      <p:tavLst>
                                        <p:tav tm="0">
                                          <p:val>
                                            <p:strVal val="ppt_x"/>
                                          </p:val>
                                        </p:tav>
                                        <p:tav tm="100000">
                                          <p:val>
                                            <p:strVal val="ppt_x"/>
                                          </p:val>
                                        </p:tav>
                                      </p:tavLst>
                                    </p:anim>
                                    <p:anim calcmode="lin" valueType="num">
                                      <p:cBhvr additive="base">
                                        <p:cTn id="61" dur="500"/>
                                        <p:tgtEl>
                                          <p:spTgt spid="31"/>
                                        </p:tgtEl>
                                        <p:attrNameLst>
                                          <p:attrName>ppt_y</p:attrName>
                                        </p:attrNameLst>
                                      </p:cBhvr>
                                      <p:tavLst>
                                        <p:tav tm="0">
                                          <p:val>
                                            <p:strVal val="ppt_y"/>
                                          </p:val>
                                        </p:tav>
                                        <p:tav tm="100000">
                                          <p:val>
                                            <p:strVal val="1+ppt_h/2"/>
                                          </p:val>
                                        </p:tav>
                                      </p:tavLst>
                                    </p:anim>
                                    <p:set>
                                      <p:cBhvr>
                                        <p:cTn id="62" dur="1" fill="hold">
                                          <p:stCondLst>
                                            <p:cond delay="499"/>
                                          </p:stCondLst>
                                        </p:cTn>
                                        <p:tgtEl>
                                          <p:spTgt spid="31"/>
                                        </p:tgtEl>
                                        <p:attrNameLst>
                                          <p:attrName>style.visibility</p:attrName>
                                        </p:attrNameLst>
                                      </p:cBhvr>
                                      <p:to>
                                        <p:strVal val="hidden"/>
                                      </p:to>
                                    </p:set>
                                  </p:childTnLst>
                                </p:cTn>
                              </p:par>
                              <p:par>
                                <p:cTn id="63" presetID="2" presetClass="exit" presetSubtype="4" fill="hold" grpId="1" nodeType="withEffect">
                                  <p:stCondLst>
                                    <p:cond delay="0"/>
                                  </p:stCondLst>
                                  <p:childTnLst>
                                    <p:anim calcmode="lin" valueType="num">
                                      <p:cBhvr additive="base">
                                        <p:cTn id="64" dur="500"/>
                                        <p:tgtEl>
                                          <p:spTgt spid="24"/>
                                        </p:tgtEl>
                                        <p:attrNameLst>
                                          <p:attrName>ppt_x</p:attrName>
                                        </p:attrNameLst>
                                      </p:cBhvr>
                                      <p:tavLst>
                                        <p:tav tm="0">
                                          <p:val>
                                            <p:strVal val="ppt_x"/>
                                          </p:val>
                                        </p:tav>
                                        <p:tav tm="100000">
                                          <p:val>
                                            <p:strVal val="ppt_x"/>
                                          </p:val>
                                        </p:tav>
                                      </p:tavLst>
                                    </p:anim>
                                    <p:anim calcmode="lin" valueType="num">
                                      <p:cBhvr additive="base">
                                        <p:cTn id="65" dur="500"/>
                                        <p:tgtEl>
                                          <p:spTgt spid="24"/>
                                        </p:tgtEl>
                                        <p:attrNameLst>
                                          <p:attrName>ppt_y</p:attrName>
                                        </p:attrNameLst>
                                      </p:cBhvr>
                                      <p:tavLst>
                                        <p:tav tm="0">
                                          <p:val>
                                            <p:strVal val="ppt_y"/>
                                          </p:val>
                                        </p:tav>
                                        <p:tav tm="100000">
                                          <p:val>
                                            <p:strVal val="1+ppt_h/2"/>
                                          </p:val>
                                        </p:tav>
                                      </p:tavLst>
                                    </p:anim>
                                    <p:set>
                                      <p:cBhvr>
                                        <p:cTn id="66" dur="1" fill="hold">
                                          <p:stCondLst>
                                            <p:cond delay="499"/>
                                          </p:stCondLst>
                                        </p:cTn>
                                        <p:tgtEl>
                                          <p:spTgt spid="24"/>
                                        </p:tgtEl>
                                        <p:attrNameLst>
                                          <p:attrName>style.visibility</p:attrName>
                                        </p:attrNameLst>
                                      </p:cBhvr>
                                      <p:to>
                                        <p:strVal val="hidden"/>
                                      </p:to>
                                    </p:set>
                                  </p:childTnLst>
                                </p:cTn>
                              </p:par>
                              <p:par>
                                <p:cTn id="67" presetID="2" presetClass="exit" presetSubtype="4" fill="hold" nodeType="withEffect">
                                  <p:stCondLst>
                                    <p:cond delay="0"/>
                                  </p:stCondLst>
                                  <p:childTnLst>
                                    <p:anim calcmode="lin" valueType="num">
                                      <p:cBhvr additive="base">
                                        <p:cTn id="68" dur="500"/>
                                        <p:tgtEl>
                                          <p:spTgt spid="3080"/>
                                        </p:tgtEl>
                                        <p:attrNameLst>
                                          <p:attrName>ppt_x</p:attrName>
                                        </p:attrNameLst>
                                      </p:cBhvr>
                                      <p:tavLst>
                                        <p:tav tm="0">
                                          <p:val>
                                            <p:strVal val="ppt_x"/>
                                          </p:val>
                                        </p:tav>
                                        <p:tav tm="100000">
                                          <p:val>
                                            <p:strVal val="ppt_x"/>
                                          </p:val>
                                        </p:tav>
                                      </p:tavLst>
                                    </p:anim>
                                    <p:anim calcmode="lin" valueType="num">
                                      <p:cBhvr additive="base">
                                        <p:cTn id="69" dur="500"/>
                                        <p:tgtEl>
                                          <p:spTgt spid="3080"/>
                                        </p:tgtEl>
                                        <p:attrNameLst>
                                          <p:attrName>ppt_y</p:attrName>
                                        </p:attrNameLst>
                                      </p:cBhvr>
                                      <p:tavLst>
                                        <p:tav tm="0">
                                          <p:val>
                                            <p:strVal val="ppt_y"/>
                                          </p:val>
                                        </p:tav>
                                        <p:tav tm="100000">
                                          <p:val>
                                            <p:strVal val="1+ppt_h/2"/>
                                          </p:val>
                                        </p:tav>
                                      </p:tavLst>
                                    </p:anim>
                                    <p:set>
                                      <p:cBhvr>
                                        <p:cTn id="70" dur="1" fill="hold">
                                          <p:stCondLst>
                                            <p:cond delay="499"/>
                                          </p:stCondLst>
                                        </p:cTn>
                                        <p:tgtEl>
                                          <p:spTgt spid="3080"/>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8" presetClass="emph" presetSubtype="0" fill="hold" grpId="1" nodeType="clickEffect">
                                  <p:stCondLst>
                                    <p:cond delay="0"/>
                                  </p:stCondLst>
                                  <p:childTnLst>
                                    <p:animRot by="21600000">
                                      <p:cBhvr>
                                        <p:cTn id="74" dur="2000" fill="hold"/>
                                        <p:tgtEl>
                                          <p:spTgt spid="32"/>
                                        </p:tgtEl>
                                        <p:attrNameLst>
                                          <p:attrName>r</p:attrName>
                                        </p:attrNameLst>
                                      </p:cBhvr>
                                    </p:animRot>
                                  </p:childTnLst>
                                </p:cTn>
                              </p:par>
                              <p:par>
                                <p:cTn id="75" presetID="8" presetClass="emph" presetSubtype="0" fill="hold" nodeType="withEffect">
                                  <p:stCondLst>
                                    <p:cond delay="0"/>
                                  </p:stCondLst>
                                  <p:childTnLst>
                                    <p:animRot by="21600000">
                                      <p:cBhvr>
                                        <p:cTn id="76" dur="2000" fill="hold"/>
                                        <p:tgtEl>
                                          <p:spTgt spid="30"/>
                                        </p:tgtEl>
                                        <p:attrNameLst>
                                          <p:attrName>r</p:attrName>
                                        </p:attrNameLst>
                                      </p:cBhvr>
                                    </p:animRot>
                                  </p:childTnLst>
                                </p:cTn>
                              </p:par>
                              <p:par>
                                <p:cTn id="77" presetID="8" presetClass="emph" presetSubtype="0" fill="hold" nodeType="withEffect">
                                  <p:stCondLst>
                                    <p:cond delay="0"/>
                                  </p:stCondLst>
                                  <p:childTnLst>
                                    <p:animRot by="21600000">
                                      <p:cBhvr>
                                        <p:cTn id="78" dur="2000" fill="hold"/>
                                        <p:tgtEl>
                                          <p:spTgt spid="33"/>
                                        </p:tgtEl>
                                        <p:attrNameLst>
                                          <p:attrName>r</p:attrName>
                                        </p:attrNameLst>
                                      </p:cBhvr>
                                    </p:animRot>
                                  </p:childTnLst>
                                </p:cTn>
                              </p:par>
                              <p:par>
                                <p:cTn id="79" presetID="8" presetClass="emph" presetSubtype="0" fill="hold" grpId="1" nodeType="withEffect">
                                  <p:stCondLst>
                                    <p:cond delay="0"/>
                                  </p:stCondLst>
                                  <p:childTnLst>
                                    <p:animRot by="21600000">
                                      <p:cBhvr>
                                        <p:cTn id="80" dur="2000" fill="hold"/>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81" fill="hold" display="0">
                  <p:stCondLst>
                    <p:cond delay="indefinite"/>
                  </p:stCondLst>
                  <p:endCondLst>
                    <p:cond evt="onStopAudio" delay="0">
                      <p:tgtEl>
                        <p:sldTgt/>
                      </p:tgtEl>
                    </p:cond>
                  </p:endCondLst>
                </p:cTn>
                <p:tgtEl>
                  <p:spTgt spid="4"/>
                </p:tgtEl>
              </p:cMediaNode>
            </p:audio>
          </p:childTnLst>
        </p:cTn>
      </p:par>
    </p:tnLst>
    <p:bldLst>
      <p:bldP spid="17" grpId="0" animBg="1"/>
      <p:bldP spid="17" grpId="1" animBg="1"/>
      <p:bldP spid="24" grpId="0" animBg="1"/>
      <p:bldP spid="24" grpId="1" animBg="1"/>
      <p:bldP spid="27" grpId="0" animBg="1"/>
      <p:bldP spid="27" grpId="1" animBg="1"/>
      <p:bldP spid="23" grpId="0"/>
      <p:bldP spid="23" grpId="1"/>
      <p:bldP spid="31" grpId="0"/>
      <p:bldP spid="31" grpId="1"/>
      <p:bldP spid="32" grpId="0"/>
      <p:bldP spid="3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pPr>
              <a:defRPr/>
            </a:pPr>
            <a:r>
              <a:rPr lang="de-DE" dirty="0" smtClean="0"/>
              <a:t>Kinderrechtequiz</a:t>
            </a:r>
            <a:endParaRPr lang="de-DE" dirty="0"/>
          </a:p>
        </p:txBody>
      </p:sp>
      <p:sp>
        <p:nvSpPr>
          <p:cNvPr id="2" name="Textfeld 1"/>
          <p:cNvSpPr txBox="1"/>
          <p:nvPr/>
        </p:nvSpPr>
        <p:spPr>
          <a:xfrm>
            <a:off x="107504" y="116632"/>
            <a:ext cx="8712968" cy="954107"/>
          </a:xfrm>
          <a:prstGeom prst="rect">
            <a:avLst/>
          </a:prstGeom>
          <a:noFill/>
        </p:spPr>
        <p:txBody>
          <a:bodyPr wrap="square" rtlCol="0">
            <a:spAutoFit/>
          </a:bodyPr>
          <a:lstStyle/>
          <a:p>
            <a:r>
              <a:rPr lang="de-DE" sz="2800" dirty="0" smtClean="0">
                <a:latin typeface="HelveticaNeue LT 45 Light" panose="020B0404020002020204" pitchFamily="34" charset="0"/>
              </a:rPr>
              <a:t>Kinder haben ein Recht auf Lernen und Bildung:                Wie ist das bei uns?</a:t>
            </a:r>
            <a:endParaRPr lang="de-DE" sz="2800" dirty="0">
              <a:latin typeface="HelveticaNeue LT 45 Light" panose="020B0404020002020204" pitchFamily="34" charset="0"/>
            </a:endParaRPr>
          </a:p>
        </p:txBody>
      </p:sp>
      <p:sp>
        <p:nvSpPr>
          <p:cNvPr id="5" name="AutoShape 4" descr="Bildergebnis für 1 2 oder dre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6" name="AutoShape 6" descr="Bildergebnis für 1 2 oder dre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7" name="Rechteck 16"/>
          <p:cNvSpPr/>
          <p:nvPr/>
        </p:nvSpPr>
        <p:spPr bwMode="auto">
          <a:xfrm>
            <a:off x="100335" y="1916832"/>
            <a:ext cx="2671465" cy="3888432"/>
          </a:xfrm>
          <a:prstGeom prst="rect">
            <a:avLst/>
          </a:prstGeom>
          <a:solidFill>
            <a:srgbClr val="FFC000"/>
          </a:solidFill>
          <a:ln w="9525" cap="flat" cmpd="sng" algn="ctr">
            <a:solidFill>
              <a:srgbClr val="FFC00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1" name="Rechteck 20"/>
          <p:cNvSpPr/>
          <p:nvPr/>
        </p:nvSpPr>
        <p:spPr bwMode="auto">
          <a:xfrm>
            <a:off x="100335" y="1268760"/>
            <a:ext cx="2671465" cy="576064"/>
          </a:xfrm>
          <a:prstGeom prst="rect">
            <a:avLst/>
          </a:prstGeom>
          <a:solidFill>
            <a:srgbClr val="FF9900"/>
          </a:solidFill>
          <a:ln w="9525" cap="flat" cmpd="sng" algn="ctr">
            <a:solidFill>
              <a:srgbClr val="FF990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2" name="Textfeld 21"/>
          <p:cNvSpPr txBox="1"/>
          <p:nvPr/>
        </p:nvSpPr>
        <p:spPr>
          <a:xfrm>
            <a:off x="1187624" y="1268760"/>
            <a:ext cx="1093195" cy="646331"/>
          </a:xfrm>
          <a:prstGeom prst="rect">
            <a:avLst/>
          </a:prstGeom>
          <a:noFill/>
        </p:spPr>
        <p:txBody>
          <a:bodyPr wrap="square" rtlCol="0">
            <a:spAutoFit/>
          </a:bodyPr>
          <a:lstStyle/>
          <a:p>
            <a:r>
              <a:rPr lang="de-DE" sz="3600" dirty="0" smtClean="0">
                <a:latin typeface="HelveticaNeue LT 45 Light" panose="020B0404020002020204" pitchFamily="34" charset="0"/>
              </a:rPr>
              <a:t>1</a:t>
            </a:r>
            <a:r>
              <a:rPr lang="de-DE" sz="3600" dirty="0" smtClean="0">
                <a:solidFill>
                  <a:srgbClr val="FF0000"/>
                </a:solidFill>
              </a:rPr>
              <a:t> </a:t>
            </a:r>
            <a:endParaRPr lang="de-DE" sz="3600" dirty="0">
              <a:solidFill>
                <a:srgbClr val="FF0000"/>
              </a:solidFill>
            </a:endParaRPr>
          </a:p>
        </p:txBody>
      </p:sp>
      <p:sp>
        <p:nvSpPr>
          <p:cNvPr id="24" name="Rechteck 23"/>
          <p:cNvSpPr/>
          <p:nvPr/>
        </p:nvSpPr>
        <p:spPr bwMode="auto">
          <a:xfrm>
            <a:off x="3268687" y="1916832"/>
            <a:ext cx="2671465" cy="3888432"/>
          </a:xfrm>
          <a:prstGeom prst="rect">
            <a:avLst/>
          </a:prstGeom>
          <a:solidFill>
            <a:schemeClr val="accent1">
              <a:lumMod val="60000"/>
              <a:lumOff val="40000"/>
            </a:schemeClr>
          </a:solidFill>
          <a:ln w="9525" cap="flat" cmpd="sng" algn="ctr">
            <a:solidFill>
              <a:schemeClr val="accent1">
                <a:lumMod val="60000"/>
                <a:lumOff val="40000"/>
              </a:schemeClr>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5" name="Rechteck 24"/>
          <p:cNvSpPr/>
          <p:nvPr/>
        </p:nvSpPr>
        <p:spPr bwMode="auto">
          <a:xfrm>
            <a:off x="3268687" y="1268760"/>
            <a:ext cx="2671465" cy="576064"/>
          </a:xfrm>
          <a:prstGeom prst="rect">
            <a:avLst/>
          </a:prstGeom>
          <a:solidFill>
            <a:schemeClr val="accent1">
              <a:lumMod val="75000"/>
            </a:schemeClr>
          </a:solidFill>
          <a:ln w="9525" cap="flat" cmpd="sng" algn="ctr">
            <a:solidFill>
              <a:schemeClr val="accent1">
                <a:lumMod val="60000"/>
                <a:lumOff val="40000"/>
              </a:schemeClr>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6" name="Textfeld 25"/>
          <p:cNvSpPr txBox="1"/>
          <p:nvPr/>
        </p:nvSpPr>
        <p:spPr>
          <a:xfrm>
            <a:off x="4355976" y="1268760"/>
            <a:ext cx="1093195" cy="646331"/>
          </a:xfrm>
          <a:prstGeom prst="rect">
            <a:avLst/>
          </a:prstGeom>
          <a:noFill/>
        </p:spPr>
        <p:txBody>
          <a:bodyPr wrap="square" rtlCol="0">
            <a:spAutoFit/>
          </a:bodyPr>
          <a:lstStyle/>
          <a:p>
            <a:r>
              <a:rPr lang="de-DE" sz="3600" dirty="0" smtClean="0">
                <a:latin typeface="HelveticaNeue LT 45 Light" panose="020B0404020002020204" pitchFamily="34" charset="0"/>
              </a:rPr>
              <a:t>2</a:t>
            </a:r>
            <a:r>
              <a:rPr lang="de-DE" sz="3600" dirty="0" smtClean="0">
                <a:solidFill>
                  <a:srgbClr val="FF0000"/>
                </a:solidFill>
              </a:rPr>
              <a:t> </a:t>
            </a:r>
            <a:endParaRPr lang="de-DE" sz="3600" dirty="0">
              <a:solidFill>
                <a:srgbClr val="FF0000"/>
              </a:solidFill>
            </a:endParaRPr>
          </a:p>
        </p:txBody>
      </p:sp>
      <p:sp>
        <p:nvSpPr>
          <p:cNvPr id="27" name="Rechteck 26"/>
          <p:cNvSpPr/>
          <p:nvPr/>
        </p:nvSpPr>
        <p:spPr bwMode="auto">
          <a:xfrm>
            <a:off x="6365031" y="1916832"/>
            <a:ext cx="2671465" cy="3888432"/>
          </a:xfrm>
          <a:prstGeom prst="rect">
            <a:avLst/>
          </a:prstGeom>
          <a:solidFill>
            <a:srgbClr val="92D050"/>
          </a:solidFill>
          <a:ln w="9525" cap="flat" cmpd="sng" algn="ctr">
            <a:solidFill>
              <a:srgbClr val="92D05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8" name="Rechteck 27"/>
          <p:cNvSpPr/>
          <p:nvPr/>
        </p:nvSpPr>
        <p:spPr bwMode="auto">
          <a:xfrm>
            <a:off x="6365031" y="1268760"/>
            <a:ext cx="2671465" cy="576064"/>
          </a:xfrm>
          <a:prstGeom prst="rect">
            <a:avLst/>
          </a:prstGeom>
          <a:solidFill>
            <a:srgbClr val="57AB27"/>
          </a:solidFill>
          <a:ln w="9525" cap="flat" cmpd="sng" algn="ctr">
            <a:solidFill>
              <a:srgbClr val="57AB27"/>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9" name="Textfeld 28"/>
          <p:cNvSpPr txBox="1"/>
          <p:nvPr/>
        </p:nvSpPr>
        <p:spPr>
          <a:xfrm>
            <a:off x="7452320" y="1268760"/>
            <a:ext cx="1093195" cy="646331"/>
          </a:xfrm>
          <a:prstGeom prst="rect">
            <a:avLst/>
          </a:prstGeom>
          <a:noFill/>
        </p:spPr>
        <p:txBody>
          <a:bodyPr wrap="square" rtlCol="0">
            <a:spAutoFit/>
          </a:bodyPr>
          <a:lstStyle/>
          <a:p>
            <a:r>
              <a:rPr lang="de-DE" sz="3600" dirty="0" smtClean="0">
                <a:latin typeface="HelveticaNeue LT 45 Light" panose="020B0404020002020204" pitchFamily="34" charset="0"/>
              </a:rPr>
              <a:t>3</a:t>
            </a:r>
            <a:r>
              <a:rPr lang="de-DE" sz="3600" dirty="0" smtClean="0">
                <a:solidFill>
                  <a:srgbClr val="FF0000"/>
                </a:solidFill>
              </a:rPr>
              <a:t> </a:t>
            </a:r>
            <a:endParaRPr lang="de-DE" sz="3600" dirty="0">
              <a:solidFill>
                <a:srgbClr val="FF0000"/>
              </a:solidFill>
            </a:endParaRPr>
          </a:p>
        </p:txBody>
      </p:sp>
      <p:sp>
        <p:nvSpPr>
          <p:cNvPr id="23" name="Textfeld 22"/>
          <p:cNvSpPr txBox="1"/>
          <p:nvPr/>
        </p:nvSpPr>
        <p:spPr>
          <a:xfrm>
            <a:off x="307975" y="2132856"/>
            <a:ext cx="2031777" cy="1631216"/>
          </a:xfrm>
          <a:prstGeom prst="rect">
            <a:avLst/>
          </a:prstGeom>
          <a:noFill/>
        </p:spPr>
        <p:txBody>
          <a:bodyPr wrap="square" rtlCol="0">
            <a:spAutoFit/>
          </a:bodyPr>
          <a:lstStyle/>
          <a:p>
            <a:r>
              <a:rPr lang="de-DE" dirty="0" smtClean="0">
                <a:latin typeface="HelveticaNeue LT 45 Light" panose="020B0404020002020204" pitchFamily="34" charset="0"/>
              </a:rPr>
              <a:t>In Deutschland entscheiden die Kinder selbst, ob sie zur Schule gehen.</a:t>
            </a:r>
            <a:endParaRPr lang="de-DE" dirty="0">
              <a:latin typeface="HelveticaNeue LT 45 Light" panose="020B0404020002020204" pitchFamily="34" charset="0"/>
            </a:endParaRPr>
          </a:p>
        </p:txBody>
      </p:sp>
      <p:sp>
        <p:nvSpPr>
          <p:cNvPr id="31" name="Textfeld 30"/>
          <p:cNvSpPr txBox="1"/>
          <p:nvPr/>
        </p:nvSpPr>
        <p:spPr>
          <a:xfrm>
            <a:off x="3476327" y="2132856"/>
            <a:ext cx="2031777" cy="1938992"/>
          </a:xfrm>
          <a:prstGeom prst="rect">
            <a:avLst/>
          </a:prstGeom>
          <a:noFill/>
        </p:spPr>
        <p:txBody>
          <a:bodyPr wrap="square" rtlCol="0">
            <a:spAutoFit/>
          </a:bodyPr>
          <a:lstStyle/>
          <a:p>
            <a:r>
              <a:rPr lang="de-DE" dirty="0" smtClean="0">
                <a:latin typeface="HelveticaNeue LT 45 Light" panose="020B0404020002020204" pitchFamily="34" charset="0"/>
              </a:rPr>
              <a:t>In Deutschland gehen die </a:t>
            </a:r>
            <a:r>
              <a:rPr lang="de-DE" dirty="0">
                <a:latin typeface="HelveticaNeue LT 45 Light" panose="020B0404020002020204" pitchFamily="34" charset="0"/>
              </a:rPr>
              <a:t>K</a:t>
            </a:r>
            <a:r>
              <a:rPr lang="de-DE" dirty="0" smtClean="0">
                <a:latin typeface="HelveticaNeue LT 45 Light" panose="020B0404020002020204" pitchFamily="34" charset="0"/>
              </a:rPr>
              <a:t>inder in die Schule, wenn die Eltern das wollen.</a:t>
            </a:r>
            <a:endParaRPr lang="de-DE" dirty="0">
              <a:latin typeface="HelveticaNeue LT 45 Light" panose="020B0404020002020204" pitchFamily="34" charset="0"/>
            </a:endParaRPr>
          </a:p>
        </p:txBody>
      </p:sp>
      <p:sp>
        <p:nvSpPr>
          <p:cNvPr id="32" name="Textfeld 31"/>
          <p:cNvSpPr txBox="1"/>
          <p:nvPr/>
        </p:nvSpPr>
        <p:spPr>
          <a:xfrm>
            <a:off x="6716687" y="2060848"/>
            <a:ext cx="2175793" cy="2554545"/>
          </a:xfrm>
          <a:prstGeom prst="rect">
            <a:avLst/>
          </a:prstGeom>
          <a:noFill/>
        </p:spPr>
        <p:txBody>
          <a:bodyPr wrap="square" rtlCol="0">
            <a:spAutoFit/>
          </a:bodyPr>
          <a:lstStyle/>
          <a:p>
            <a:r>
              <a:rPr lang="de-DE" dirty="0" smtClean="0">
                <a:latin typeface="HelveticaNeue LT 45 Light" panose="020B0404020002020204" pitchFamily="34" charset="0"/>
              </a:rPr>
              <a:t>In Deutschland ist der Schulbesuch gesetzlich geregelt. Schulen sind kostenlos und es gibt an allen Orten Schulen. </a:t>
            </a:r>
            <a:endParaRPr lang="de-DE" b="0" dirty="0">
              <a:latin typeface="HelveticaNeue LT 45 Light" panose="020B0404020002020204" pitchFamily="34" charset="0"/>
            </a:endParaRPr>
          </a:p>
        </p:txBody>
      </p:sp>
      <p:pic>
        <p:nvPicPr>
          <p:cNvPr id="5122" name="Picture 2" descr="Junge, Mädchen, Hand In Hand, Kinder, Schu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362" y="4581128"/>
            <a:ext cx="2016224" cy="104563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Familie, Zukunft, Haus, Hei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896" y="4581128"/>
            <a:ext cx="1902279" cy="1045632"/>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Paragraf, Familie, Familienrecht, Vater, Mutter, Kin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1401" y="4615393"/>
            <a:ext cx="1814114" cy="1197721"/>
          </a:xfrm>
          <a:prstGeom prst="rect">
            <a:avLst/>
          </a:prstGeom>
          <a:noFill/>
          <a:extLst>
            <a:ext uri="{909E8E84-426E-40DD-AFC4-6F175D3DCCD1}">
              <a14:hiddenFill xmlns:a14="http://schemas.microsoft.com/office/drawing/2010/main">
                <a:solidFill>
                  <a:srgbClr val="FFFFFF"/>
                </a:solidFill>
              </a14:hiddenFill>
            </a:ext>
          </a:extLst>
        </p:spPr>
      </p:pic>
      <p:pic>
        <p:nvPicPr>
          <p:cNvPr id="4" name="Refrain_Chöre_Bewegungsquiz.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00986" y="6165304"/>
            <a:ext cx="609600" cy="609600"/>
          </a:xfrm>
          <a:prstGeom prst="rect">
            <a:avLst/>
          </a:prstGeom>
        </p:spPr>
      </p:pic>
    </p:spTree>
    <p:extLst>
      <p:ext uri="{BB962C8B-B14F-4D97-AF65-F5344CB8AC3E}">
        <p14:creationId xmlns:p14="http://schemas.microsoft.com/office/powerpoint/2010/main" val="168078862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barn(inVertical)">
                                      <p:cBhvr>
                                        <p:cTn id="13" dur="500"/>
                                        <p:tgtEl>
                                          <p:spTgt spid="51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inVertical)">
                                      <p:cBhvr>
                                        <p:cTn id="18" dur="500"/>
                                        <p:tgtEl>
                                          <p:spTgt spid="3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par>
                                <p:cTn id="22" presetID="16" presetClass="entr" presetSubtype="21" fill="hold" nodeType="withEffect">
                                  <p:stCondLst>
                                    <p:cond delay="0"/>
                                  </p:stCondLst>
                                  <p:childTnLst>
                                    <p:set>
                                      <p:cBhvr>
                                        <p:cTn id="23" dur="1" fill="hold">
                                          <p:stCondLst>
                                            <p:cond delay="0"/>
                                          </p:stCondLst>
                                        </p:cTn>
                                        <p:tgtEl>
                                          <p:spTgt spid="5126"/>
                                        </p:tgtEl>
                                        <p:attrNameLst>
                                          <p:attrName>style.visibility</p:attrName>
                                        </p:attrNameLst>
                                      </p:cBhvr>
                                      <p:to>
                                        <p:strVal val="visible"/>
                                      </p:to>
                                    </p:set>
                                    <p:animEffect transition="in" filter="barn(inVertical)">
                                      <p:cBhvr>
                                        <p:cTn id="24" dur="500"/>
                                        <p:tgtEl>
                                          <p:spTgt spid="512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arn(inVertical)">
                                      <p:cBhvr>
                                        <p:cTn id="32" dur="500"/>
                                        <p:tgtEl>
                                          <p:spTgt spid="32"/>
                                        </p:tgtEl>
                                      </p:cBhvr>
                                    </p:animEffect>
                                  </p:childTnLst>
                                </p:cTn>
                              </p:par>
                              <p:par>
                                <p:cTn id="33" presetID="16" presetClass="entr" presetSubtype="21" fill="hold" nodeType="withEffect">
                                  <p:stCondLst>
                                    <p:cond delay="0"/>
                                  </p:stCondLst>
                                  <p:childTnLst>
                                    <p:set>
                                      <p:cBhvr>
                                        <p:cTn id="34" dur="1" fill="hold">
                                          <p:stCondLst>
                                            <p:cond delay="0"/>
                                          </p:stCondLst>
                                        </p:cTn>
                                        <p:tgtEl>
                                          <p:spTgt spid="5128"/>
                                        </p:tgtEl>
                                        <p:attrNameLst>
                                          <p:attrName>style.visibility</p:attrName>
                                        </p:attrNameLst>
                                      </p:cBhvr>
                                      <p:to>
                                        <p:strVal val="visible"/>
                                      </p:to>
                                    </p:set>
                                    <p:animEffect transition="in" filter="barn(inVertical)">
                                      <p:cBhvr>
                                        <p:cTn id="35" dur="500"/>
                                        <p:tgtEl>
                                          <p:spTgt spid="5128"/>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23277" fill="hold"/>
                                        <p:tgtEl>
                                          <p:spTgt spid="4"/>
                                        </p:tgtEl>
                                      </p:cBhvr>
                                    </p:cmd>
                                  </p:childTnLst>
                                </p:cTn>
                              </p:par>
                            </p:childTnLst>
                          </p:cTn>
                        </p:par>
                      </p:childTnLst>
                    </p:cTn>
                  </p:par>
                  <p:par>
                    <p:cTn id="40" fill="hold">
                      <p:stCondLst>
                        <p:cond delay="indefinite"/>
                      </p:stCondLst>
                      <p:childTnLst>
                        <p:par>
                          <p:cTn id="41" fill="hold">
                            <p:stCondLst>
                              <p:cond delay="0"/>
                            </p:stCondLst>
                            <p:childTnLst>
                              <p:par>
                                <p:cTn id="42" presetID="2" presetClass="exit" presetSubtype="4" fill="hold" grpId="1" nodeType="clickEffect">
                                  <p:stCondLst>
                                    <p:cond delay="0"/>
                                  </p:stCondLst>
                                  <p:childTnLst>
                                    <p:anim calcmode="lin" valueType="num">
                                      <p:cBhvr additive="base">
                                        <p:cTn id="43" dur="500"/>
                                        <p:tgtEl>
                                          <p:spTgt spid="31"/>
                                        </p:tgtEl>
                                        <p:attrNameLst>
                                          <p:attrName>ppt_x</p:attrName>
                                        </p:attrNameLst>
                                      </p:cBhvr>
                                      <p:tavLst>
                                        <p:tav tm="0">
                                          <p:val>
                                            <p:strVal val="ppt_x"/>
                                          </p:val>
                                        </p:tav>
                                        <p:tav tm="100000">
                                          <p:val>
                                            <p:strVal val="ppt_x"/>
                                          </p:val>
                                        </p:tav>
                                      </p:tavLst>
                                    </p:anim>
                                    <p:anim calcmode="lin" valueType="num">
                                      <p:cBhvr additive="base">
                                        <p:cTn id="44" dur="500"/>
                                        <p:tgtEl>
                                          <p:spTgt spid="31"/>
                                        </p:tgtEl>
                                        <p:attrNameLst>
                                          <p:attrName>ppt_y</p:attrName>
                                        </p:attrNameLst>
                                      </p:cBhvr>
                                      <p:tavLst>
                                        <p:tav tm="0">
                                          <p:val>
                                            <p:strVal val="ppt_y"/>
                                          </p:val>
                                        </p:tav>
                                        <p:tav tm="100000">
                                          <p:val>
                                            <p:strVal val="1+ppt_h/2"/>
                                          </p:val>
                                        </p:tav>
                                      </p:tavLst>
                                    </p:anim>
                                    <p:set>
                                      <p:cBhvr>
                                        <p:cTn id="45" dur="1" fill="hold">
                                          <p:stCondLst>
                                            <p:cond delay="499"/>
                                          </p:stCondLst>
                                        </p:cTn>
                                        <p:tgtEl>
                                          <p:spTgt spid="31"/>
                                        </p:tgtEl>
                                        <p:attrNameLst>
                                          <p:attrName>style.visibility</p:attrName>
                                        </p:attrNameLst>
                                      </p:cBhvr>
                                      <p:to>
                                        <p:strVal val="hidden"/>
                                      </p:to>
                                    </p:set>
                                  </p:childTnLst>
                                </p:cTn>
                              </p:par>
                              <p:par>
                                <p:cTn id="46" presetID="2" presetClass="exit" presetSubtype="4" fill="hold" grpId="1" nodeType="withEffect">
                                  <p:stCondLst>
                                    <p:cond delay="0"/>
                                  </p:stCondLst>
                                  <p:childTnLst>
                                    <p:anim calcmode="lin" valueType="num">
                                      <p:cBhvr additive="base">
                                        <p:cTn id="47" dur="500"/>
                                        <p:tgtEl>
                                          <p:spTgt spid="24"/>
                                        </p:tgtEl>
                                        <p:attrNameLst>
                                          <p:attrName>ppt_x</p:attrName>
                                        </p:attrNameLst>
                                      </p:cBhvr>
                                      <p:tavLst>
                                        <p:tav tm="0">
                                          <p:val>
                                            <p:strVal val="ppt_x"/>
                                          </p:val>
                                        </p:tav>
                                        <p:tav tm="100000">
                                          <p:val>
                                            <p:strVal val="ppt_x"/>
                                          </p:val>
                                        </p:tav>
                                      </p:tavLst>
                                    </p:anim>
                                    <p:anim calcmode="lin" valueType="num">
                                      <p:cBhvr additive="base">
                                        <p:cTn id="48" dur="500"/>
                                        <p:tgtEl>
                                          <p:spTgt spid="24"/>
                                        </p:tgtEl>
                                        <p:attrNameLst>
                                          <p:attrName>ppt_y</p:attrName>
                                        </p:attrNameLst>
                                      </p:cBhvr>
                                      <p:tavLst>
                                        <p:tav tm="0">
                                          <p:val>
                                            <p:strVal val="ppt_y"/>
                                          </p:val>
                                        </p:tav>
                                        <p:tav tm="100000">
                                          <p:val>
                                            <p:strVal val="1+ppt_h/2"/>
                                          </p:val>
                                        </p:tav>
                                      </p:tavLst>
                                    </p:anim>
                                    <p:set>
                                      <p:cBhvr>
                                        <p:cTn id="49" dur="1" fill="hold">
                                          <p:stCondLst>
                                            <p:cond delay="499"/>
                                          </p:stCondLst>
                                        </p:cTn>
                                        <p:tgtEl>
                                          <p:spTgt spid="24"/>
                                        </p:tgtEl>
                                        <p:attrNameLst>
                                          <p:attrName>style.visibility</p:attrName>
                                        </p:attrNameLst>
                                      </p:cBhvr>
                                      <p:to>
                                        <p:strVal val="hidden"/>
                                      </p:to>
                                    </p:set>
                                  </p:childTnLst>
                                </p:cTn>
                              </p:par>
                              <p:par>
                                <p:cTn id="50" presetID="2" presetClass="exit" presetSubtype="4" fill="hold" nodeType="withEffect">
                                  <p:stCondLst>
                                    <p:cond delay="0"/>
                                  </p:stCondLst>
                                  <p:childTnLst>
                                    <p:anim calcmode="lin" valueType="num">
                                      <p:cBhvr additive="base">
                                        <p:cTn id="51" dur="500"/>
                                        <p:tgtEl>
                                          <p:spTgt spid="5126"/>
                                        </p:tgtEl>
                                        <p:attrNameLst>
                                          <p:attrName>ppt_x</p:attrName>
                                        </p:attrNameLst>
                                      </p:cBhvr>
                                      <p:tavLst>
                                        <p:tav tm="0">
                                          <p:val>
                                            <p:strVal val="ppt_x"/>
                                          </p:val>
                                        </p:tav>
                                        <p:tav tm="100000">
                                          <p:val>
                                            <p:strVal val="ppt_x"/>
                                          </p:val>
                                        </p:tav>
                                      </p:tavLst>
                                    </p:anim>
                                    <p:anim calcmode="lin" valueType="num">
                                      <p:cBhvr additive="base">
                                        <p:cTn id="52" dur="500"/>
                                        <p:tgtEl>
                                          <p:spTgt spid="5126"/>
                                        </p:tgtEl>
                                        <p:attrNameLst>
                                          <p:attrName>ppt_y</p:attrName>
                                        </p:attrNameLst>
                                      </p:cBhvr>
                                      <p:tavLst>
                                        <p:tav tm="0">
                                          <p:val>
                                            <p:strVal val="ppt_y"/>
                                          </p:val>
                                        </p:tav>
                                        <p:tav tm="100000">
                                          <p:val>
                                            <p:strVal val="1+ppt_h/2"/>
                                          </p:val>
                                        </p:tav>
                                      </p:tavLst>
                                    </p:anim>
                                    <p:set>
                                      <p:cBhvr>
                                        <p:cTn id="53" dur="1" fill="hold">
                                          <p:stCondLst>
                                            <p:cond delay="499"/>
                                          </p:stCondLst>
                                        </p:cTn>
                                        <p:tgtEl>
                                          <p:spTgt spid="5126"/>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 presetClass="exit" presetSubtype="4" fill="hold" grpId="1" nodeType="clickEffect">
                                  <p:stCondLst>
                                    <p:cond delay="0"/>
                                  </p:stCondLst>
                                  <p:childTnLst>
                                    <p:anim calcmode="lin" valueType="num">
                                      <p:cBhvr additive="base">
                                        <p:cTn id="57" dur="500"/>
                                        <p:tgtEl>
                                          <p:spTgt spid="23"/>
                                        </p:tgtEl>
                                        <p:attrNameLst>
                                          <p:attrName>ppt_x</p:attrName>
                                        </p:attrNameLst>
                                      </p:cBhvr>
                                      <p:tavLst>
                                        <p:tav tm="0">
                                          <p:val>
                                            <p:strVal val="ppt_x"/>
                                          </p:val>
                                        </p:tav>
                                        <p:tav tm="100000">
                                          <p:val>
                                            <p:strVal val="ppt_x"/>
                                          </p:val>
                                        </p:tav>
                                      </p:tavLst>
                                    </p:anim>
                                    <p:anim calcmode="lin" valueType="num">
                                      <p:cBhvr additive="base">
                                        <p:cTn id="58" dur="500"/>
                                        <p:tgtEl>
                                          <p:spTgt spid="23"/>
                                        </p:tgtEl>
                                        <p:attrNameLst>
                                          <p:attrName>ppt_y</p:attrName>
                                        </p:attrNameLst>
                                      </p:cBhvr>
                                      <p:tavLst>
                                        <p:tav tm="0">
                                          <p:val>
                                            <p:strVal val="ppt_y"/>
                                          </p:val>
                                        </p:tav>
                                        <p:tav tm="100000">
                                          <p:val>
                                            <p:strVal val="1+ppt_h/2"/>
                                          </p:val>
                                        </p:tav>
                                      </p:tavLst>
                                    </p:anim>
                                    <p:set>
                                      <p:cBhvr>
                                        <p:cTn id="59" dur="1" fill="hold">
                                          <p:stCondLst>
                                            <p:cond delay="499"/>
                                          </p:stCondLst>
                                        </p:cTn>
                                        <p:tgtEl>
                                          <p:spTgt spid="23"/>
                                        </p:tgtEl>
                                        <p:attrNameLst>
                                          <p:attrName>style.visibility</p:attrName>
                                        </p:attrNameLst>
                                      </p:cBhvr>
                                      <p:to>
                                        <p:strVal val="hidden"/>
                                      </p:to>
                                    </p:set>
                                  </p:childTnLst>
                                </p:cTn>
                              </p:par>
                              <p:par>
                                <p:cTn id="60" presetID="2" presetClass="exit" presetSubtype="4" fill="hold" grpId="1" nodeType="withEffect">
                                  <p:stCondLst>
                                    <p:cond delay="0"/>
                                  </p:stCondLst>
                                  <p:childTnLst>
                                    <p:anim calcmode="lin" valueType="num">
                                      <p:cBhvr additive="base">
                                        <p:cTn id="61" dur="500"/>
                                        <p:tgtEl>
                                          <p:spTgt spid="17"/>
                                        </p:tgtEl>
                                        <p:attrNameLst>
                                          <p:attrName>ppt_x</p:attrName>
                                        </p:attrNameLst>
                                      </p:cBhvr>
                                      <p:tavLst>
                                        <p:tav tm="0">
                                          <p:val>
                                            <p:strVal val="ppt_x"/>
                                          </p:val>
                                        </p:tav>
                                        <p:tav tm="100000">
                                          <p:val>
                                            <p:strVal val="ppt_x"/>
                                          </p:val>
                                        </p:tav>
                                      </p:tavLst>
                                    </p:anim>
                                    <p:anim calcmode="lin" valueType="num">
                                      <p:cBhvr additive="base">
                                        <p:cTn id="62" dur="500"/>
                                        <p:tgtEl>
                                          <p:spTgt spid="17"/>
                                        </p:tgtEl>
                                        <p:attrNameLst>
                                          <p:attrName>ppt_y</p:attrName>
                                        </p:attrNameLst>
                                      </p:cBhvr>
                                      <p:tavLst>
                                        <p:tav tm="0">
                                          <p:val>
                                            <p:strVal val="ppt_y"/>
                                          </p:val>
                                        </p:tav>
                                        <p:tav tm="100000">
                                          <p:val>
                                            <p:strVal val="1+ppt_h/2"/>
                                          </p:val>
                                        </p:tav>
                                      </p:tavLst>
                                    </p:anim>
                                    <p:set>
                                      <p:cBhvr>
                                        <p:cTn id="63" dur="1" fill="hold">
                                          <p:stCondLst>
                                            <p:cond delay="499"/>
                                          </p:stCondLst>
                                        </p:cTn>
                                        <p:tgtEl>
                                          <p:spTgt spid="17"/>
                                        </p:tgtEl>
                                        <p:attrNameLst>
                                          <p:attrName>style.visibility</p:attrName>
                                        </p:attrNameLst>
                                      </p:cBhvr>
                                      <p:to>
                                        <p:strVal val="hidden"/>
                                      </p:to>
                                    </p:set>
                                  </p:childTnLst>
                                </p:cTn>
                              </p:par>
                              <p:par>
                                <p:cTn id="64" presetID="2" presetClass="exit" presetSubtype="4" fill="hold" nodeType="withEffect">
                                  <p:stCondLst>
                                    <p:cond delay="0"/>
                                  </p:stCondLst>
                                  <p:childTnLst>
                                    <p:anim calcmode="lin" valueType="num">
                                      <p:cBhvr additive="base">
                                        <p:cTn id="65" dur="500"/>
                                        <p:tgtEl>
                                          <p:spTgt spid="5122"/>
                                        </p:tgtEl>
                                        <p:attrNameLst>
                                          <p:attrName>ppt_x</p:attrName>
                                        </p:attrNameLst>
                                      </p:cBhvr>
                                      <p:tavLst>
                                        <p:tav tm="0">
                                          <p:val>
                                            <p:strVal val="ppt_x"/>
                                          </p:val>
                                        </p:tav>
                                        <p:tav tm="100000">
                                          <p:val>
                                            <p:strVal val="ppt_x"/>
                                          </p:val>
                                        </p:tav>
                                      </p:tavLst>
                                    </p:anim>
                                    <p:anim calcmode="lin" valueType="num">
                                      <p:cBhvr additive="base">
                                        <p:cTn id="66" dur="500"/>
                                        <p:tgtEl>
                                          <p:spTgt spid="5122"/>
                                        </p:tgtEl>
                                        <p:attrNameLst>
                                          <p:attrName>ppt_y</p:attrName>
                                        </p:attrNameLst>
                                      </p:cBhvr>
                                      <p:tavLst>
                                        <p:tav tm="0">
                                          <p:val>
                                            <p:strVal val="ppt_y"/>
                                          </p:val>
                                        </p:tav>
                                        <p:tav tm="100000">
                                          <p:val>
                                            <p:strVal val="1+ppt_h/2"/>
                                          </p:val>
                                        </p:tav>
                                      </p:tavLst>
                                    </p:anim>
                                    <p:set>
                                      <p:cBhvr>
                                        <p:cTn id="67" dur="1" fill="hold">
                                          <p:stCondLst>
                                            <p:cond delay="499"/>
                                          </p:stCondLst>
                                        </p:cTn>
                                        <p:tgtEl>
                                          <p:spTgt spid="5122"/>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8" presetClass="emph" presetSubtype="0" fill="hold" grpId="1" nodeType="clickEffect">
                                  <p:stCondLst>
                                    <p:cond delay="0"/>
                                  </p:stCondLst>
                                  <p:childTnLst>
                                    <p:animRot by="21600000">
                                      <p:cBhvr>
                                        <p:cTn id="71" dur="2000" fill="hold"/>
                                        <p:tgtEl>
                                          <p:spTgt spid="27"/>
                                        </p:tgtEl>
                                        <p:attrNameLst>
                                          <p:attrName>r</p:attrName>
                                        </p:attrNameLst>
                                      </p:cBhvr>
                                    </p:animRot>
                                  </p:childTnLst>
                                </p:cTn>
                              </p:par>
                              <p:par>
                                <p:cTn id="72" presetID="8" presetClass="emph" presetSubtype="0" fill="hold" grpId="1" nodeType="withEffect">
                                  <p:stCondLst>
                                    <p:cond delay="0"/>
                                  </p:stCondLst>
                                  <p:childTnLst>
                                    <p:animRot by="21600000">
                                      <p:cBhvr>
                                        <p:cTn id="73" dur="2000" fill="hold"/>
                                        <p:tgtEl>
                                          <p:spTgt spid="32"/>
                                        </p:tgtEl>
                                        <p:attrNameLst>
                                          <p:attrName>r</p:attrName>
                                        </p:attrNameLst>
                                      </p:cBhvr>
                                    </p:animRot>
                                  </p:childTnLst>
                                </p:cTn>
                              </p:par>
                              <p:par>
                                <p:cTn id="74" presetID="8" presetClass="emph" presetSubtype="0" fill="hold" nodeType="withEffect">
                                  <p:stCondLst>
                                    <p:cond delay="0"/>
                                  </p:stCondLst>
                                  <p:childTnLst>
                                    <p:animRot by="21600000">
                                      <p:cBhvr>
                                        <p:cTn id="75" dur="2000" fill="hold"/>
                                        <p:tgtEl>
                                          <p:spTgt spid="51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4"/>
                </p:tgtEl>
              </p:cMediaNode>
            </p:audio>
          </p:childTnLst>
        </p:cTn>
      </p:par>
    </p:tnLst>
    <p:bldLst>
      <p:bldP spid="17" grpId="0" animBg="1"/>
      <p:bldP spid="17" grpId="1" animBg="1"/>
      <p:bldP spid="24" grpId="0" animBg="1"/>
      <p:bldP spid="24" grpId="1" animBg="1"/>
      <p:bldP spid="27" grpId="0" animBg="1"/>
      <p:bldP spid="27" grpId="1" animBg="1"/>
      <p:bldP spid="23" grpId="0"/>
      <p:bldP spid="23" grpId="1"/>
      <p:bldP spid="31" grpId="0"/>
      <p:bldP spid="31" grpId="1"/>
      <p:bldP spid="32" grpId="0"/>
      <p:bldP spid="3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pPr>
              <a:defRPr/>
            </a:pPr>
            <a:r>
              <a:rPr lang="de-DE" dirty="0" smtClean="0"/>
              <a:t>Kinderrechtequiz</a:t>
            </a:r>
            <a:endParaRPr lang="de-DE" dirty="0"/>
          </a:p>
        </p:txBody>
      </p:sp>
      <p:sp>
        <p:nvSpPr>
          <p:cNvPr id="2" name="Textfeld 1"/>
          <p:cNvSpPr txBox="1"/>
          <p:nvPr/>
        </p:nvSpPr>
        <p:spPr>
          <a:xfrm>
            <a:off x="107504" y="457508"/>
            <a:ext cx="8064896" cy="584775"/>
          </a:xfrm>
          <a:prstGeom prst="rect">
            <a:avLst/>
          </a:prstGeom>
          <a:noFill/>
        </p:spPr>
        <p:txBody>
          <a:bodyPr wrap="square" rtlCol="0">
            <a:spAutoFit/>
          </a:bodyPr>
          <a:lstStyle/>
          <a:p>
            <a:r>
              <a:rPr lang="de-DE" sz="3200" dirty="0" smtClean="0">
                <a:latin typeface="HelveticaNeue LT 45 Light" panose="020B0404020002020204" pitchFamily="34" charset="0"/>
              </a:rPr>
              <a:t>Dürfen Kinder ihre Meinung sagen?</a:t>
            </a:r>
            <a:endParaRPr lang="de-DE" sz="2800" dirty="0">
              <a:latin typeface="HelveticaNeue LT 45 Light" panose="020B0404020002020204" pitchFamily="34" charset="0"/>
            </a:endParaRPr>
          </a:p>
        </p:txBody>
      </p:sp>
      <p:sp>
        <p:nvSpPr>
          <p:cNvPr id="5" name="AutoShape 4" descr="Bildergebnis für 1 2 oder dre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6" name="AutoShape 6" descr="Bildergebnis für 1 2 oder dre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7" name="Rechteck 16"/>
          <p:cNvSpPr/>
          <p:nvPr/>
        </p:nvSpPr>
        <p:spPr bwMode="auto">
          <a:xfrm>
            <a:off x="100334" y="1823090"/>
            <a:ext cx="2671465" cy="3888432"/>
          </a:xfrm>
          <a:prstGeom prst="rect">
            <a:avLst/>
          </a:prstGeom>
          <a:solidFill>
            <a:srgbClr val="FFC000"/>
          </a:solidFill>
          <a:ln w="9525" cap="flat" cmpd="sng" algn="ctr">
            <a:solidFill>
              <a:srgbClr val="FFC00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1" name="Rechteck 20"/>
          <p:cNvSpPr/>
          <p:nvPr/>
        </p:nvSpPr>
        <p:spPr bwMode="auto">
          <a:xfrm>
            <a:off x="100335" y="1268760"/>
            <a:ext cx="2671465" cy="576064"/>
          </a:xfrm>
          <a:prstGeom prst="rect">
            <a:avLst/>
          </a:prstGeom>
          <a:solidFill>
            <a:srgbClr val="FF9900"/>
          </a:solidFill>
          <a:ln w="9525" cap="flat" cmpd="sng" algn="ctr">
            <a:solidFill>
              <a:srgbClr val="FF990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2" name="Textfeld 21"/>
          <p:cNvSpPr txBox="1"/>
          <p:nvPr/>
        </p:nvSpPr>
        <p:spPr>
          <a:xfrm>
            <a:off x="1187624" y="1268760"/>
            <a:ext cx="1093195" cy="646331"/>
          </a:xfrm>
          <a:prstGeom prst="rect">
            <a:avLst/>
          </a:prstGeom>
          <a:noFill/>
        </p:spPr>
        <p:txBody>
          <a:bodyPr wrap="square" rtlCol="0">
            <a:spAutoFit/>
          </a:bodyPr>
          <a:lstStyle/>
          <a:p>
            <a:r>
              <a:rPr lang="de-DE" sz="3600" dirty="0" smtClean="0">
                <a:latin typeface="HelveticaNeue LT 45 Light" panose="020B0404020002020204" pitchFamily="34" charset="0"/>
              </a:rPr>
              <a:t>1</a:t>
            </a:r>
            <a:r>
              <a:rPr lang="de-DE" sz="3600" dirty="0" smtClean="0">
                <a:solidFill>
                  <a:srgbClr val="FF0000"/>
                </a:solidFill>
              </a:rPr>
              <a:t> </a:t>
            </a:r>
            <a:endParaRPr lang="de-DE" sz="3600" dirty="0">
              <a:solidFill>
                <a:srgbClr val="FF0000"/>
              </a:solidFill>
            </a:endParaRPr>
          </a:p>
        </p:txBody>
      </p:sp>
      <p:sp>
        <p:nvSpPr>
          <p:cNvPr id="24" name="Rechteck 23"/>
          <p:cNvSpPr/>
          <p:nvPr/>
        </p:nvSpPr>
        <p:spPr bwMode="auto">
          <a:xfrm>
            <a:off x="3268687" y="1916832"/>
            <a:ext cx="2671465" cy="3888432"/>
          </a:xfrm>
          <a:prstGeom prst="rect">
            <a:avLst/>
          </a:prstGeom>
          <a:solidFill>
            <a:schemeClr val="accent1">
              <a:lumMod val="60000"/>
              <a:lumOff val="40000"/>
            </a:schemeClr>
          </a:solidFill>
          <a:ln w="9525" cap="flat" cmpd="sng" algn="ctr">
            <a:solidFill>
              <a:schemeClr val="accent1">
                <a:lumMod val="60000"/>
                <a:lumOff val="40000"/>
              </a:schemeClr>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5" name="Rechteck 24"/>
          <p:cNvSpPr/>
          <p:nvPr/>
        </p:nvSpPr>
        <p:spPr bwMode="auto">
          <a:xfrm>
            <a:off x="3268687" y="1268760"/>
            <a:ext cx="2671465" cy="576064"/>
          </a:xfrm>
          <a:prstGeom prst="rect">
            <a:avLst/>
          </a:prstGeom>
          <a:solidFill>
            <a:schemeClr val="accent1">
              <a:lumMod val="75000"/>
            </a:schemeClr>
          </a:solidFill>
          <a:ln w="9525" cap="flat" cmpd="sng" algn="ctr">
            <a:solidFill>
              <a:schemeClr val="accent1">
                <a:lumMod val="60000"/>
                <a:lumOff val="40000"/>
              </a:schemeClr>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6" name="Textfeld 25"/>
          <p:cNvSpPr txBox="1"/>
          <p:nvPr/>
        </p:nvSpPr>
        <p:spPr>
          <a:xfrm>
            <a:off x="4355976" y="1268760"/>
            <a:ext cx="1093195" cy="646331"/>
          </a:xfrm>
          <a:prstGeom prst="rect">
            <a:avLst/>
          </a:prstGeom>
          <a:noFill/>
        </p:spPr>
        <p:txBody>
          <a:bodyPr wrap="square" rtlCol="0">
            <a:spAutoFit/>
          </a:bodyPr>
          <a:lstStyle/>
          <a:p>
            <a:r>
              <a:rPr lang="de-DE" sz="3600" dirty="0" smtClean="0">
                <a:latin typeface="HelveticaNeue LT 45 Light" panose="020B0404020002020204" pitchFamily="34" charset="0"/>
              </a:rPr>
              <a:t>2</a:t>
            </a:r>
            <a:r>
              <a:rPr lang="de-DE" sz="3600" dirty="0" smtClean="0">
                <a:solidFill>
                  <a:srgbClr val="FF0000"/>
                </a:solidFill>
              </a:rPr>
              <a:t> </a:t>
            </a:r>
            <a:endParaRPr lang="de-DE" sz="3600" dirty="0">
              <a:solidFill>
                <a:srgbClr val="FF0000"/>
              </a:solidFill>
            </a:endParaRPr>
          </a:p>
        </p:txBody>
      </p:sp>
      <p:sp>
        <p:nvSpPr>
          <p:cNvPr id="27" name="Rechteck 26"/>
          <p:cNvSpPr/>
          <p:nvPr/>
        </p:nvSpPr>
        <p:spPr bwMode="auto">
          <a:xfrm>
            <a:off x="6365031" y="1916832"/>
            <a:ext cx="2671465" cy="3888432"/>
          </a:xfrm>
          <a:prstGeom prst="rect">
            <a:avLst/>
          </a:prstGeom>
          <a:solidFill>
            <a:srgbClr val="92D050"/>
          </a:solidFill>
          <a:ln w="9525" cap="flat" cmpd="sng" algn="ctr">
            <a:solidFill>
              <a:srgbClr val="92D05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8" name="Rechteck 27"/>
          <p:cNvSpPr/>
          <p:nvPr/>
        </p:nvSpPr>
        <p:spPr bwMode="auto">
          <a:xfrm>
            <a:off x="6365031" y="1268760"/>
            <a:ext cx="2671465" cy="576064"/>
          </a:xfrm>
          <a:prstGeom prst="rect">
            <a:avLst/>
          </a:prstGeom>
          <a:solidFill>
            <a:srgbClr val="57AB27"/>
          </a:solidFill>
          <a:ln w="9525" cap="flat" cmpd="sng" algn="ctr">
            <a:solidFill>
              <a:srgbClr val="57AB27"/>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9" name="Textfeld 28"/>
          <p:cNvSpPr txBox="1"/>
          <p:nvPr/>
        </p:nvSpPr>
        <p:spPr>
          <a:xfrm>
            <a:off x="7452320" y="1268760"/>
            <a:ext cx="1093195" cy="646331"/>
          </a:xfrm>
          <a:prstGeom prst="rect">
            <a:avLst/>
          </a:prstGeom>
          <a:noFill/>
        </p:spPr>
        <p:txBody>
          <a:bodyPr wrap="square" rtlCol="0">
            <a:spAutoFit/>
          </a:bodyPr>
          <a:lstStyle/>
          <a:p>
            <a:r>
              <a:rPr lang="de-DE" sz="3600" dirty="0" smtClean="0">
                <a:latin typeface="HelveticaNeue LT 45 Light" panose="020B0404020002020204" pitchFamily="34" charset="0"/>
              </a:rPr>
              <a:t>3</a:t>
            </a:r>
            <a:r>
              <a:rPr lang="de-DE" sz="3600" dirty="0" smtClean="0">
                <a:solidFill>
                  <a:srgbClr val="FF0000"/>
                </a:solidFill>
              </a:rPr>
              <a:t> </a:t>
            </a:r>
            <a:endParaRPr lang="de-DE" sz="3600" dirty="0">
              <a:solidFill>
                <a:srgbClr val="FF0000"/>
              </a:solidFill>
            </a:endParaRPr>
          </a:p>
        </p:txBody>
      </p:sp>
      <p:sp>
        <p:nvSpPr>
          <p:cNvPr id="23" name="Textfeld 22"/>
          <p:cNvSpPr txBox="1"/>
          <p:nvPr/>
        </p:nvSpPr>
        <p:spPr>
          <a:xfrm>
            <a:off x="307975" y="2132856"/>
            <a:ext cx="2031777" cy="1938992"/>
          </a:xfrm>
          <a:prstGeom prst="rect">
            <a:avLst/>
          </a:prstGeom>
          <a:noFill/>
        </p:spPr>
        <p:txBody>
          <a:bodyPr wrap="square" rtlCol="0">
            <a:spAutoFit/>
          </a:bodyPr>
          <a:lstStyle/>
          <a:p>
            <a:r>
              <a:rPr lang="de-DE" dirty="0" smtClean="0">
                <a:latin typeface="HelveticaNeue LT 45 Light" panose="020B0404020002020204" pitchFamily="34" charset="0"/>
              </a:rPr>
              <a:t>Nein. Erst wenn sie 18 Jahre sind. </a:t>
            </a:r>
            <a:r>
              <a:rPr lang="de-DE" b="0" dirty="0" smtClean="0">
                <a:latin typeface="HelveticaNeue LT 45 Light" panose="020B0404020002020204" pitchFamily="34" charset="0"/>
              </a:rPr>
              <a:t>Davor haben Kinder eh keine richtige Meinung.</a:t>
            </a:r>
            <a:endParaRPr lang="de-DE" b="0" dirty="0">
              <a:latin typeface="HelveticaNeue LT 45 Light" panose="020B0404020002020204" pitchFamily="34" charset="0"/>
            </a:endParaRPr>
          </a:p>
        </p:txBody>
      </p:sp>
      <p:sp>
        <p:nvSpPr>
          <p:cNvPr id="31" name="Textfeld 30"/>
          <p:cNvSpPr txBox="1"/>
          <p:nvPr/>
        </p:nvSpPr>
        <p:spPr>
          <a:xfrm>
            <a:off x="3476327" y="2132856"/>
            <a:ext cx="2031777" cy="1938992"/>
          </a:xfrm>
          <a:prstGeom prst="rect">
            <a:avLst/>
          </a:prstGeom>
          <a:noFill/>
        </p:spPr>
        <p:txBody>
          <a:bodyPr wrap="square" rtlCol="0">
            <a:spAutoFit/>
          </a:bodyPr>
          <a:lstStyle/>
          <a:p>
            <a:r>
              <a:rPr lang="de-DE" dirty="0" smtClean="0">
                <a:latin typeface="HelveticaNeue LT 45 Light" panose="020B0404020002020204" pitchFamily="34" charset="0"/>
              </a:rPr>
              <a:t>Ja, das dürfen sie immer.             </a:t>
            </a:r>
            <a:r>
              <a:rPr lang="de-DE" b="0" dirty="0" smtClean="0">
                <a:latin typeface="HelveticaNeue LT 45 Light" panose="020B0404020002020204" pitchFamily="34" charset="0"/>
              </a:rPr>
              <a:t>Aber sie dürfen niemanden damit absichtlich verletzen.</a:t>
            </a:r>
            <a:endParaRPr lang="de-DE" b="0" dirty="0">
              <a:latin typeface="HelveticaNeue LT 45 Light" panose="020B0404020002020204" pitchFamily="34" charset="0"/>
            </a:endParaRPr>
          </a:p>
        </p:txBody>
      </p:sp>
      <p:sp>
        <p:nvSpPr>
          <p:cNvPr id="32" name="Textfeld 31"/>
          <p:cNvSpPr txBox="1"/>
          <p:nvPr/>
        </p:nvSpPr>
        <p:spPr>
          <a:xfrm>
            <a:off x="6716687" y="2060848"/>
            <a:ext cx="2031777" cy="1323439"/>
          </a:xfrm>
          <a:prstGeom prst="rect">
            <a:avLst/>
          </a:prstGeom>
          <a:noFill/>
        </p:spPr>
        <p:txBody>
          <a:bodyPr wrap="square" rtlCol="0">
            <a:spAutoFit/>
          </a:bodyPr>
          <a:lstStyle/>
          <a:p>
            <a:r>
              <a:rPr lang="de-DE" dirty="0" smtClean="0">
                <a:latin typeface="HelveticaNeue LT 45 Light" panose="020B0404020002020204" pitchFamily="34" charset="0"/>
              </a:rPr>
              <a:t>Ja, aber nur bei ihren Eltern und bei Menschen, die sie kennen. </a:t>
            </a:r>
            <a:endParaRPr lang="de-DE" dirty="0">
              <a:latin typeface="HelveticaNeue LT 45 Light" panose="020B0404020002020204" pitchFamily="34" charset="0"/>
            </a:endParaRPr>
          </a:p>
        </p:txBody>
      </p:sp>
      <p:pic>
        <p:nvPicPr>
          <p:cNvPr id="9218" name="Picture 2" descr="Person, Benutzer, Diskussion, Kommentar, Diskutier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7155" y="4509120"/>
            <a:ext cx="1768941" cy="115190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Person, Benutzer, Diskussion, Kommentar, Diskutier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811" y="4509120"/>
            <a:ext cx="1768941" cy="115190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Gerade Verbindung 6"/>
          <p:cNvCxnSpPr/>
          <p:nvPr/>
        </p:nvCxnSpPr>
        <p:spPr bwMode="auto">
          <a:xfrm>
            <a:off x="460375" y="4365104"/>
            <a:ext cx="2095401" cy="1295921"/>
          </a:xfrm>
          <a:prstGeom prst="lin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 name="Gerade Verbindung 8"/>
          <p:cNvCxnSpPr/>
          <p:nvPr/>
        </p:nvCxnSpPr>
        <p:spPr bwMode="auto">
          <a:xfrm>
            <a:off x="612775" y="4509120"/>
            <a:ext cx="1726977" cy="1151905"/>
          </a:xfrm>
          <a:prstGeom prst="line">
            <a:avLst/>
          </a:prstGeom>
          <a:noFill/>
          <a:ln w="254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0" name="Gerade Verbindung 29"/>
          <p:cNvCxnSpPr/>
          <p:nvPr/>
        </p:nvCxnSpPr>
        <p:spPr bwMode="auto">
          <a:xfrm flipV="1">
            <a:off x="612775" y="4509120"/>
            <a:ext cx="1726977" cy="1151905"/>
          </a:xfrm>
          <a:prstGeom prst="line">
            <a:avLst/>
          </a:prstGeom>
          <a:noFill/>
          <a:ln w="254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9220" name="Picture 4" descr="Klassenzimmer, Kooperatives Lernen, Diskuss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3083" y="4437000"/>
            <a:ext cx="1562432" cy="1152128"/>
          </a:xfrm>
          <a:prstGeom prst="rect">
            <a:avLst/>
          </a:prstGeom>
          <a:noFill/>
          <a:extLst>
            <a:ext uri="{909E8E84-426E-40DD-AFC4-6F175D3DCCD1}">
              <a14:hiddenFill xmlns:a14="http://schemas.microsoft.com/office/drawing/2010/main">
                <a:solidFill>
                  <a:srgbClr val="FFFFFF"/>
                </a:solidFill>
              </a14:hiddenFill>
            </a:ext>
          </a:extLst>
        </p:spPr>
      </p:pic>
      <p:pic>
        <p:nvPicPr>
          <p:cNvPr id="4" name="Refrain_Chöre_Bewegungsquiz.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62845" y="6248400"/>
            <a:ext cx="609600" cy="609600"/>
          </a:xfrm>
          <a:prstGeom prst="rect">
            <a:avLst/>
          </a:prstGeom>
        </p:spPr>
      </p:pic>
    </p:spTree>
    <p:extLst>
      <p:ext uri="{BB962C8B-B14F-4D97-AF65-F5344CB8AC3E}">
        <p14:creationId xmlns:p14="http://schemas.microsoft.com/office/powerpoint/2010/main" val="142771159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arn(inVertical)">
                                      <p:cBhvr>
                                        <p:cTn id="24" dur="500"/>
                                        <p:tgtEl>
                                          <p:spTgt spid="3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par>
                                <p:cTn id="28" presetID="16" presetClass="entr" presetSubtype="21" fill="hold" nodeType="withEffect">
                                  <p:stCondLst>
                                    <p:cond delay="0"/>
                                  </p:stCondLst>
                                  <p:childTnLst>
                                    <p:set>
                                      <p:cBhvr>
                                        <p:cTn id="29" dur="1" fill="hold">
                                          <p:stCondLst>
                                            <p:cond delay="0"/>
                                          </p:stCondLst>
                                        </p:cTn>
                                        <p:tgtEl>
                                          <p:spTgt spid="9218"/>
                                        </p:tgtEl>
                                        <p:attrNameLst>
                                          <p:attrName>style.visibility</p:attrName>
                                        </p:attrNameLst>
                                      </p:cBhvr>
                                      <p:to>
                                        <p:strVal val="visible"/>
                                      </p:to>
                                    </p:set>
                                    <p:animEffect transition="in" filter="barn(inVertical)">
                                      <p:cBhvr>
                                        <p:cTn id="30" dur="500"/>
                                        <p:tgtEl>
                                          <p:spTgt spid="921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arn(inVertical)">
                                      <p:cBhvr>
                                        <p:cTn id="35" dur="500"/>
                                        <p:tgtEl>
                                          <p:spTgt spid="2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barn(inVertical)">
                                      <p:cBhvr>
                                        <p:cTn id="38" dur="500"/>
                                        <p:tgtEl>
                                          <p:spTgt spid="32"/>
                                        </p:tgtEl>
                                      </p:cBhvr>
                                    </p:animEffect>
                                  </p:childTnLst>
                                </p:cTn>
                              </p:par>
                              <p:par>
                                <p:cTn id="39" presetID="16" presetClass="entr" presetSubtype="21" fill="hold" nodeType="withEffect">
                                  <p:stCondLst>
                                    <p:cond delay="0"/>
                                  </p:stCondLst>
                                  <p:childTnLst>
                                    <p:set>
                                      <p:cBhvr>
                                        <p:cTn id="40" dur="1" fill="hold">
                                          <p:stCondLst>
                                            <p:cond delay="0"/>
                                          </p:stCondLst>
                                        </p:cTn>
                                        <p:tgtEl>
                                          <p:spTgt spid="9220"/>
                                        </p:tgtEl>
                                        <p:attrNameLst>
                                          <p:attrName>style.visibility</p:attrName>
                                        </p:attrNameLst>
                                      </p:cBhvr>
                                      <p:to>
                                        <p:strVal val="visible"/>
                                      </p:to>
                                    </p:set>
                                    <p:animEffect transition="in" filter="barn(inVertical)">
                                      <p:cBhvr>
                                        <p:cTn id="41" dur="500"/>
                                        <p:tgtEl>
                                          <p:spTgt spid="9220"/>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23277" fill="hold"/>
                                        <p:tgtEl>
                                          <p:spTgt spid="4"/>
                                        </p:tgtEl>
                                      </p:cBhvr>
                                    </p:cmd>
                                  </p:childTnLst>
                                </p:cTn>
                              </p:par>
                            </p:childTnLst>
                          </p:cTn>
                        </p:par>
                      </p:childTnLst>
                    </p:cTn>
                  </p:par>
                  <p:par>
                    <p:cTn id="46" fill="hold">
                      <p:stCondLst>
                        <p:cond delay="indefinite"/>
                      </p:stCondLst>
                      <p:childTnLst>
                        <p:par>
                          <p:cTn id="47" fill="hold">
                            <p:stCondLst>
                              <p:cond delay="0"/>
                            </p:stCondLst>
                            <p:childTnLst>
                              <p:par>
                                <p:cTn id="48" presetID="2" presetClass="exit" presetSubtype="4" fill="hold" grpId="1" nodeType="clickEffect">
                                  <p:stCondLst>
                                    <p:cond delay="0"/>
                                  </p:stCondLst>
                                  <p:childTnLst>
                                    <p:anim calcmode="lin" valueType="num">
                                      <p:cBhvr additive="base">
                                        <p:cTn id="49" dur="500"/>
                                        <p:tgtEl>
                                          <p:spTgt spid="17"/>
                                        </p:tgtEl>
                                        <p:attrNameLst>
                                          <p:attrName>ppt_x</p:attrName>
                                        </p:attrNameLst>
                                      </p:cBhvr>
                                      <p:tavLst>
                                        <p:tav tm="0">
                                          <p:val>
                                            <p:strVal val="ppt_x"/>
                                          </p:val>
                                        </p:tav>
                                        <p:tav tm="100000">
                                          <p:val>
                                            <p:strVal val="ppt_x"/>
                                          </p:val>
                                        </p:tav>
                                      </p:tavLst>
                                    </p:anim>
                                    <p:anim calcmode="lin" valueType="num">
                                      <p:cBhvr additive="base">
                                        <p:cTn id="50" dur="500"/>
                                        <p:tgtEl>
                                          <p:spTgt spid="17"/>
                                        </p:tgtEl>
                                        <p:attrNameLst>
                                          <p:attrName>ppt_y</p:attrName>
                                        </p:attrNameLst>
                                      </p:cBhvr>
                                      <p:tavLst>
                                        <p:tav tm="0">
                                          <p:val>
                                            <p:strVal val="ppt_y"/>
                                          </p:val>
                                        </p:tav>
                                        <p:tav tm="100000">
                                          <p:val>
                                            <p:strVal val="1+ppt_h/2"/>
                                          </p:val>
                                        </p:tav>
                                      </p:tavLst>
                                    </p:anim>
                                    <p:set>
                                      <p:cBhvr>
                                        <p:cTn id="51" dur="1" fill="hold">
                                          <p:stCondLst>
                                            <p:cond delay="499"/>
                                          </p:stCondLst>
                                        </p:cTn>
                                        <p:tgtEl>
                                          <p:spTgt spid="17"/>
                                        </p:tgtEl>
                                        <p:attrNameLst>
                                          <p:attrName>style.visibility</p:attrName>
                                        </p:attrNameLst>
                                      </p:cBhvr>
                                      <p:to>
                                        <p:strVal val="hidden"/>
                                      </p:to>
                                    </p:set>
                                  </p:childTnLst>
                                </p:cTn>
                              </p:par>
                              <p:par>
                                <p:cTn id="52" presetID="2" presetClass="exit" presetSubtype="4" fill="hold" grpId="1" nodeType="withEffect">
                                  <p:stCondLst>
                                    <p:cond delay="0"/>
                                  </p:stCondLst>
                                  <p:childTnLst>
                                    <p:anim calcmode="lin" valueType="num">
                                      <p:cBhvr additive="base">
                                        <p:cTn id="53" dur="500"/>
                                        <p:tgtEl>
                                          <p:spTgt spid="23"/>
                                        </p:tgtEl>
                                        <p:attrNameLst>
                                          <p:attrName>ppt_x</p:attrName>
                                        </p:attrNameLst>
                                      </p:cBhvr>
                                      <p:tavLst>
                                        <p:tav tm="0">
                                          <p:val>
                                            <p:strVal val="ppt_x"/>
                                          </p:val>
                                        </p:tav>
                                        <p:tav tm="100000">
                                          <p:val>
                                            <p:strVal val="ppt_x"/>
                                          </p:val>
                                        </p:tav>
                                      </p:tavLst>
                                    </p:anim>
                                    <p:anim calcmode="lin" valueType="num">
                                      <p:cBhvr additive="base">
                                        <p:cTn id="54" dur="500"/>
                                        <p:tgtEl>
                                          <p:spTgt spid="23"/>
                                        </p:tgtEl>
                                        <p:attrNameLst>
                                          <p:attrName>ppt_y</p:attrName>
                                        </p:attrNameLst>
                                      </p:cBhvr>
                                      <p:tavLst>
                                        <p:tav tm="0">
                                          <p:val>
                                            <p:strVal val="ppt_y"/>
                                          </p:val>
                                        </p:tav>
                                        <p:tav tm="100000">
                                          <p:val>
                                            <p:strVal val="1+ppt_h/2"/>
                                          </p:val>
                                        </p:tav>
                                      </p:tavLst>
                                    </p:anim>
                                    <p:set>
                                      <p:cBhvr>
                                        <p:cTn id="55" dur="1" fill="hold">
                                          <p:stCondLst>
                                            <p:cond delay="499"/>
                                          </p:stCondLst>
                                        </p:cTn>
                                        <p:tgtEl>
                                          <p:spTgt spid="23"/>
                                        </p:tgtEl>
                                        <p:attrNameLst>
                                          <p:attrName>style.visibility</p:attrName>
                                        </p:attrNameLst>
                                      </p:cBhvr>
                                      <p:to>
                                        <p:strVal val="hidden"/>
                                      </p:to>
                                    </p:set>
                                  </p:childTnLst>
                                </p:cTn>
                              </p:par>
                              <p:par>
                                <p:cTn id="56" presetID="2" presetClass="exit" presetSubtype="4" fill="hold" nodeType="withEffect">
                                  <p:stCondLst>
                                    <p:cond delay="0"/>
                                  </p:stCondLst>
                                  <p:childTnLst>
                                    <p:anim calcmode="lin" valueType="num">
                                      <p:cBhvr additive="base">
                                        <p:cTn id="57" dur="500"/>
                                        <p:tgtEl>
                                          <p:spTgt spid="19"/>
                                        </p:tgtEl>
                                        <p:attrNameLst>
                                          <p:attrName>ppt_x</p:attrName>
                                        </p:attrNameLst>
                                      </p:cBhvr>
                                      <p:tavLst>
                                        <p:tav tm="0">
                                          <p:val>
                                            <p:strVal val="ppt_x"/>
                                          </p:val>
                                        </p:tav>
                                        <p:tav tm="100000">
                                          <p:val>
                                            <p:strVal val="ppt_x"/>
                                          </p:val>
                                        </p:tav>
                                      </p:tavLst>
                                    </p:anim>
                                    <p:anim calcmode="lin" valueType="num">
                                      <p:cBhvr additive="base">
                                        <p:cTn id="58" dur="500"/>
                                        <p:tgtEl>
                                          <p:spTgt spid="19"/>
                                        </p:tgtEl>
                                        <p:attrNameLst>
                                          <p:attrName>ppt_y</p:attrName>
                                        </p:attrNameLst>
                                      </p:cBhvr>
                                      <p:tavLst>
                                        <p:tav tm="0">
                                          <p:val>
                                            <p:strVal val="ppt_y"/>
                                          </p:val>
                                        </p:tav>
                                        <p:tav tm="100000">
                                          <p:val>
                                            <p:strVal val="1+ppt_h/2"/>
                                          </p:val>
                                        </p:tav>
                                      </p:tavLst>
                                    </p:anim>
                                    <p:set>
                                      <p:cBhvr>
                                        <p:cTn id="59" dur="1" fill="hold">
                                          <p:stCondLst>
                                            <p:cond delay="499"/>
                                          </p:stCondLst>
                                        </p:cTn>
                                        <p:tgtEl>
                                          <p:spTgt spid="19"/>
                                        </p:tgtEl>
                                        <p:attrNameLst>
                                          <p:attrName>style.visibility</p:attrName>
                                        </p:attrNameLst>
                                      </p:cBhvr>
                                      <p:to>
                                        <p:strVal val="hidden"/>
                                      </p:to>
                                    </p:set>
                                  </p:childTnLst>
                                </p:cTn>
                              </p:par>
                              <p:par>
                                <p:cTn id="60" presetID="2" presetClass="exit" presetSubtype="4" fill="hold" nodeType="withEffect">
                                  <p:stCondLst>
                                    <p:cond delay="0"/>
                                  </p:stCondLst>
                                  <p:childTnLst>
                                    <p:anim calcmode="lin" valueType="num">
                                      <p:cBhvr additive="base">
                                        <p:cTn id="61" dur="500"/>
                                        <p:tgtEl>
                                          <p:spTgt spid="9"/>
                                        </p:tgtEl>
                                        <p:attrNameLst>
                                          <p:attrName>ppt_x</p:attrName>
                                        </p:attrNameLst>
                                      </p:cBhvr>
                                      <p:tavLst>
                                        <p:tav tm="0">
                                          <p:val>
                                            <p:strVal val="ppt_x"/>
                                          </p:val>
                                        </p:tav>
                                        <p:tav tm="100000">
                                          <p:val>
                                            <p:strVal val="ppt_x"/>
                                          </p:val>
                                        </p:tav>
                                      </p:tavLst>
                                    </p:anim>
                                    <p:anim calcmode="lin" valueType="num">
                                      <p:cBhvr additive="base">
                                        <p:cTn id="62" dur="500"/>
                                        <p:tgtEl>
                                          <p:spTgt spid="9"/>
                                        </p:tgtEl>
                                        <p:attrNameLst>
                                          <p:attrName>ppt_y</p:attrName>
                                        </p:attrNameLst>
                                      </p:cBhvr>
                                      <p:tavLst>
                                        <p:tav tm="0">
                                          <p:val>
                                            <p:strVal val="ppt_y"/>
                                          </p:val>
                                        </p:tav>
                                        <p:tav tm="100000">
                                          <p:val>
                                            <p:strVal val="1+ppt_h/2"/>
                                          </p:val>
                                        </p:tav>
                                      </p:tavLst>
                                    </p:anim>
                                    <p:set>
                                      <p:cBhvr>
                                        <p:cTn id="63" dur="1" fill="hold">
                                          <p:stCondLst>
                                            <p:cond delay="499"/>
                                          </p:stCondLst>
                                        </p:cTn>
                                        <p:tgtEl>
                                          <p:spTgt spid="9"/>
                                        </p:tgtEl>
                                        <p:attrNameLst>
                                          <p:attrName>style.visibility</p:attrName>
                                        </p:attrNameLst>
                                      </p:cBhvr>
                                      <p:to>
                                        <p:strVal val="hidden"/>
                                      </p:to>
                                    </p:set>
                                  </p:childTnLst>
                                </p:cTn>
                              </p:par>
                              <p:par>
                                <p:cTn id="64" presetID="2" presetClass="exit" presetSubtype="4" fill="hold" nodeType="withEffect">
                                  <p:stCondLst>
                                    <p:cond delay="0"/>
                                  </p:stCondLst>
                                  <p:childTnLst>
                                    <p:anim calcmode="lin" valueType="num">
                                      <p:cBhvr additive="base">
                                        <p:cTn id="65" dur="500"/>
                                        <p:tgtEl>
                                          <p:spTgt spid="30"/>
                                        </p:tgtEl>
                                        <p:attrNameLst>
                                          <p:attrName>ppt_x</p:attrName>
                                        </p:attrNameLst>
                                      </p:cBhvr>
                                      <p:tavLst>
                                        <p:tav tm="0">
                                          <p:val>
                                            <p:strVal val="ppt_x"/>
                                          </p:val>
                                        </p:tav>
                                        <p:tav tm="100000">
                                          <p:val>
                                            <p:strVal val="ppt_x"/>
                                          </p:val>
                                        </p:tav>
                                      </p:tavLst>
                                    </p:anim>
                                    <p:anim calcmode="lin" valueType="num">
                                      <p:cBhvr additive="base">
                                        <p:cTn id="66" dur="500"/>
                                        <p:tgtEl>
                                          <p:spTgt spid="30"/>
                                        </p:tgtEl>
                                        <p:attrNameLst>
                                          <p:attrName>ppt_y</p:attrName>
                                        </p:attrNameLst>
                                      </p:cBhvr>
                                      <p:tavLst>
                                        <p:tav tm="0">
                                          <p:val>
                                            <p:strVal val="ppt_y"/>
                                          </p:val>
                                        </p:tav>
                                        <p:tav tm="100000">
                                          <p:val>
                                            <p:strVal val="1+ppt_h/2"/>
                                          </p:val>
                                        </p:tav>
                                      </p:tavLst>
                                    </p:anim>
                                    <p:set>
                                      <p:cBhvr>
                                        <p:cTn id="67" dur="1" fill="hold">
                                          <p:stCondLst>
                                            <p:cond delay="499"/>
                                          </p:stCondLst>
                                        </p:cTn>
                                        <p:tgtEl>
                                          <p:spTgt spid="30"/>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 presetClass="exit" presetSubtype="4" fill="hold" grpId="1" nodeType="clickEffect">
                                  <p:stCondLst>
                                    <p:cond delay="0"/>
                                  </p:stCondLst>
                                  <p:childTnLst>
                                    <p:anim calcmode="lin" valueType="num">
                                      <p:cBhvr additive="base">
                                        <p:cTn id="71" dur="500"/>
                                        <p:tgtEl>
                                          <p:spTgt spid="27"/>
                                        </p:tgtEl>
                                        <p:attrNameLst>
                                          <p:attrName>ppt_x</p:attrName>
                                        </p:attrNameLst>
                                      </p:cBhvr>
                                      <p:tavLst>
                                        <p:tav tm="0">
                                          <p:val>
                                            <p:strVal val="ppt_x"/>
                                          </p:val>
                                        </p:tav>
                                        <p:tav tm="100000">
                                          <p:val>
                                            <p:strVal val="ppt_x"/>
                                          </p:val>
                                        </p:tav>
                                      </p:tavLst>
                                    </p:anim>
                                    <p:anim calcmode="lin" valueType="num">
                                      <p:cBhvr additive="base">
                                        <p:cTn id="72" dur="500"/>
                                        <p:tgtEl>
                                          <p:spTgt spid="27"/>
                                        </p:tgtEl>
                                        <p:attrNameLst>
                                          <p:attrName>ppt_y</p:attrName>
                                        </p:attrNameLst>
                                      </p:cBhvr>
                                      <p:tavLst>
                                        <p:tav tm="0">
                                          <p:val>
                                            <p:strVal val="ppt_y"/>
                                          </p:val>
                                        </p:tav>
                                        <p:tav tm="100000">
                                          <p:val>
                                            <p:strVal val="1+ppt_h/2"/>
                                          </p:val>
                                        </p:tav>
                                      </p:tavLst>
                                    </p:anim>
                                    <p:set>
                                      <p:cBhvr>
                                        <p:cTn id="73" dur="1" fill="hold">
                                          <p:stCondLst>
                                            <p:cond delay="499"/>
                                          </p:stCondLst>
                                        </p:cTn>
                                        <p:tgtEl>
                                          <p:spTgt spid="27"/>
                                        </p:tgtEl>
                                        <p:attrNameLst>
                                          <p:attrName>style.visibility</p:attrName>
                                        </p:attrNameLst>
                                      </p:cBhvr>
                                      <p:to>
                                        <p:strVal val="hidden"/>
                                      </p:to>
                                    </p:set>
                                  </p:childTnLst>
                                </p:cTn>
                              </p:par>
                              <p:par>
                                <p:cTn id="74" presetID="2" presetClass="exit" presetSubtype="4" fill="hold" grpId="1" nodeType="withEffect">
                                  <p:stCondLst>
                                    <p:cond delay="0"/>
                                  </p:stCondLst>
                                  <p:childTnLst>
                                    <p:anim calcmode="lin" valueType="num">
                                      <p:cBhvr additive="base">
                                        <p:cTn id="75" dur="500"/>
                                        <p:tgtEl>
                                          <p:spTgt spid="32"/>
                                        </p:tgtEl>
                                        <p:attrNameLst>
                                          <p:attrName>ppt_x</p:attrName>
                                        </p:attrNameLst>
                                      </p:cBhvr>
                                      <p:tavLst>
                                        <p:tav tm="0">
                                          <p:val>
                                            <p:strVal val="ppt_x"/>
                                          </p:val>
                                        </p:tav>
                                        <p:tav tm="100000">
                                          <p:val>
                                            <p:strVal val="ppt_x"/>
                                          </p:val>
                                        </p:tav>
                                      </p:tavLst>
                                    </p:anim>
                                    <p:anim calcmode="lin" valueType="num">
                                      <p:cBhvr additive="base">
                                        <p:cTn id="76" dur="500"/>
                                        <p:tgtEl>
                                          <p:spTgt spid="32"/>
                                        </p:tgtEl>
                                        <p:attrNameLst>
                                          <p:attrName>ppt_y</p:attrName>
                                        </p:attrNameLst>
                                      </p:cBhvr>
                                      <p:tavLst>
                                        <p:tav tm="0">
                                          <p:val>
                                            <p:strVal val="ppt_y"/>
                                          </p:val>
                                        </p:tav>
                                        <p:tav tm="100000">
                                          <p:val>
                                            <p:strVal val="1+ppt_h/2"/>
                                          </p:val>
                                        </p:tav>
                                      </p:tavLst>
                                    </p:anim>
                                    <p:set>
                                      <p:cBhvr>
                                        <p:cTn id="77" dur="1" fill="hold">
                                          <p:stCondLst>
                                            <p:cond delay="499"/>
                                          </p:stCondLst>
                                        </p:cTn>
                                        <p:tgtEl>
                                          <p:spTgt spid="32"/>
                                        </p:tgtEl>
                                        <p:attrNameLst>
                                          <p:attrName>style.visibility</p:attrName>
                                        </p:attrNameLst>
                                      </p:cBhvr>
                                      <p:to>
                                        <p:strVal val="hidden"/>
                                      </p:to>
                                    </p:set>
                                  </p:childTnLst>
                                </p:cTn>
                              </p:par>
                              <p:par>
                                <p:cTn id="78" presetID="2" presetClass="exit" presetSubtype="4" fill="hold" nodeType="withEffect">
                                  <p:stCondLst>
                                    <p:cond delay="0"/>
                                  </p:stCondLst>
                                  <p:childTnLst>
                                    <p:anim calcmode="lin" valueType="num">
                                      <p:cBhvr additive="base">
                                        <p:cTn id="79" dur="500"/>
                                        <p:tgtEl>
                                          <p:spTgt spid="9220"/>
                                        </p:tgtEl>
                                        <p:attrNameLst>
                                          <p:attrName>ppt_x</p:attrName>
                                        </p:attrNameLst>
                                      </p:cBhvr>
                                      <p:tavLst>
                                        <p:tav tm="0">
                                          <p:val>
                                            <p:strVal val="ppt_x"/>
                                          </p:val>
                                        </p:tav>
                                        <p:tav tm="100000">
                                          <p:val>
                                            <p:strVal val="ppt_x"/>
                                          </p:val>
                                        </p:tav>
                                      </p:tavLst>
                                    </p:anim>
                                    <p:anim calcmode="lin" valueType="num">
                                      <p:cBhvr additive="base">
                                        <p:cTn id="80" dur="500"/>
                                        <p:tgtEl>
                                          <p:spTgt spid="9220"/>
                                        </p:tgtEl>
                                        <p:attrNameLst>
                                          <p:attrName>ppt_y</p:attrName>
                                        </p:attrNameLst>
                                      </p:cBhvr>
                                      <p:tavLst>
                                        <p:tav tm="0">
                                          <p:val>
                                            <p:strVal val="ppt_y"/>
                                          </p:val>
                                        </p:tav>
                                        <p:tav tm="100000">
                                          <p:val>
                                            <p:strVal val="1+ppt_h/2"/>
                                          </p:val>
                                        </p:tav>
                                      </p:tavLst>
                                    </p:anim>
                                    <p:set>
                                      <p:cBhvr>
                                        <p:cTn id="81" dur="1" fill="hold">
                                          <p:stCondLst>
                                            <p:cond delay="499"/>
                                          </p:stCondLst>
                                        </p:cTn>
                                        <p:tgtEl>
                                          <p:spTgt spid="9220"/>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8" presetClass="emph" presetSubtype="0" fill="hold" grpId="1" nodeType="clickEffect">
                                  <p:stCondLst>
                                    <p:cond delay="0"/>
                                  </p:stCondLst>
                                  <p:childTnLst>
                                    <p:animRot by="21600000">
                                      <p:cBhvr>
                                        <p:cTn id="85" dur="2000" fill="hold"/>
                                        <p:tgtEl>
                                          <p:spTgt spid="31"/>
                                        </p:tgtEl>
                                        <p:attrNameLst>
                                          <p:attrName>r</p:attrName>
                                        </p:attrNameLst>
                                      </p:cBhvr>
                                    </p:animRot>
                                  </p:childTnLst>
                                </p:cTn>
                              </p:par>
                              <p:par>
                                <p:cTn id="86" presetID="8" presetClass="emph" presetSubtype="0" fill="hold" grpId="1" nodeType="withEffect">
                                  <p:stCondLst>
                                    <p:cond delay="0"/>
                                  </p:stCondLst>
                                  <p:childTnLst>
                                    <p:animRot by="21600000">
                                      <p:cBhvr>
                                        <p:cTn id="87" dur="2000" fill="hold"/>
                                        <p:tgtEl>
                                          <p:spTgt spid="24"/>
                                        </p:tgtEl>
                                        <p:attrNameLst>
                                          <p:attrName>r</p:attrName>
                                        </p:attrNameLst>
                                      </p:cBhvr>
                                    </p:animRot>
                                  </p:childTnLst>
                                </p:cTn>
                              </p:par>
                              <p:par>
                                <p:cTn id="88" presetID="8" presetClass="emph" presetSubtype="0" fill="hold" nodeType="withEffect">
                                  <p:stCondLst>
                                    <p:cond delay="0"/>
                                  </p:stCondLst>
                                  <p:childTnLst>
                                    <p:animRot by="21600000">
                                      <p:cBhvr>
                                        <p:cTn id="89" dur="2000" fill="hold"/>
                                        <p:tgtEl>
                                          <p:spTgt spid="92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90" fill="hold" display="0">
                  <p:stCondLst>
                    <p:cond delay="indefinite"/>
                  </p:stCondLst>
                  <p:endCondLst>
                    <p:cond evt="onStopAudio" delay="0">
                      <p:tgtEl>
                        <p:sldTgt/>
                      </p:tgtEl>
                    </p:cond>
                  </p:endCondLst>
                </p:cTn>
                <p:tgtEl>
                  <p:spTgt spid="4"/>
                </p:tgtEl>
              </p:cMediaNode>
            </p:audio>
          </p:childTnLst>
        </p:cTn>
      </p:par>
    </p:tnLst>
    <p:bldLst>
      <p:bldP spid="17" grpId="0" animBg="1"/>
      <p:bldP spid="17" grpId="1" animBg="1"/>
      <p:bldP spid="24" grpId="0" animBg="1"/>
      <p:bldP spid="24" grpId="1" animBg="1"/>
      <p:bldP spid="27" grpId="0" animBg="1"/>
      <p:bldP spid="27" grpId="1" animBg="1"/>
      <p:bldP spid="23" grpId="0"/>
      <p:bldP spid="23" grpId="1"/>
      <p:bldP spid="31" grpId="0"/>
      <p:bldP spid="31" grpId="1"/>
      <p:bldP spid="32" grpId="0"/>
      <p:bldP spid="3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pPr>
              <a:defRPr/>
            </a:pPr>
            <a:r>
              <a:rPr lang="de-DE" dirty="0" smtClean="0"/>
              <a:t>Kinderrechtequiz</a:t>
            </a:r>
            <a:endParaRPr lang="de-DE" dirty="0"/>
          </a:p>
        </p:txBody>
      </p:sp>
      <p:sp>
        <p:nvSpPr>
          <p:cNvPr id="2" name="Textfeld 1"/>
          <p:cNvSpPr txBox="1"/>
          <p:nvPr/>
        </p:nvSpPr>
        <p:spPr>
          <a:xfrm>
            <a:off x="107503" y="188640"/>
            <a:ext cx="8728521" cy="830997"/>
          </a:xfrm>
          <a:prstGeom prst="rect">
            <a:avLst/>
          </a:prstGeom>
          <a:noFill/>
        </p:spPr>
        <p:txBody>
          <a:bodyPr wrap="square" rtlCol="0">
            <a:spAutoFit/>
          </a:bodyPr>
          <a:lstStyle/>
          <a:p>
            <a:r>
              <a:rPr lang="de-DE" sz="2400" dirty="0" smtClean="0">
                <a:latin typeface="HelveticaNeue LT 45 Light" panose="020B0404020002020204" pitchFamily="34" charset="0"/>
              </a:rPr>
              <a:t>Dürfen blinde oder gehörlose Kinder in eine „normale“ Schule gehen?</a:t>
            </a:r>
            <a:endParaRPr lang="de-DE" sz="2400" dirty="0">
              <a:latin typeface="HelveticaNeue LT 45 Light" panose="020B0404020002020204" pitchFamily="34" charset="0"/>
            </a:endParaRPr>
          </a:p>
        </p:txBody>
      </p:sp>
      <p:sp>
        <p:nvSpPr>
          <p:cNvPr id="5" name="AutoShape 4" descr="Bildergebnis für 1 2 oder dre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6" name="AutoShape 6" descr="Bildergebnis für 1 2 oder dre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7" name="Rechteck 16"/>
          <p:cNvSpPr/>
          <p:nvPr/>
        </p:nvSpPr>
        <p:spPr bwMode="auto">
          <a:xfrm>
            <a:off x="100335" y="1916832"/>
            <a:ext cx="2671465" cy="3888432"/>
          </a:xfrm>
          <a:prstGeom prst="rect">
            <a:avLst/>
          </a:prstGeom>
          <a:solidFill>
            <a:srgbClr val="FFC000"/>
          </a:solidFill>
          <a:ln w="9525" cap="flat" cmpd="sng" algn="ctr">
            <a:solidFill>
              <a:srgbClr val="FFC00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1" name="Rechteck 20"/>
          <p:cNvSpPr/>
          <p:nvPr/>
        </p:nvSpPr>
        <p:spPr bwMode="auto">
          <a:xfrm>
            <a:off x="100335" y="1268760"/>
            <a:ext cx="2671465" cy="576064"/>
          </a:xfrm>
          <a:prstGeom prst="rect">
            <a:avLst/>
          </a:prstGeom>
          <a:solidFill>
            <a:srgbClr val="FF9900"/>
          </a:solidFill>
          <a:ln w="9525" cap="flat" cmpd="sng" algn="ctr">
            <a:solidFill>
              <a:srgbClr val="FF990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2" name="Textfeld 21"/>
          <p:cNvSpPr txBox="1"/>
          <p:nvPr/>
        </p:nvSpPr>
        <p:spPr>
          <a:xfrm>
            <a:off x="1187624" y="1268760"/>
            <a:ext cx="1093195" cy="646331"/>
          </a:xfrm>
          <a:prstGeom prst="rect">
            <a:avLst/>
          </a:prstGeom>
          <a:noFill/>
        </p:spPr>
        <p:txBody>
          <a:bodyPr wrap="square" rtlCol="0">
            <a:spAutoFit/>
          </a:bodyPr>
          <a:lstStyle/>
          <a:p>
            <a:r>
              <a:rPr lang="de-DE" sz="3600" dirty="0" smtClean="0">
                <a:latin typeface="HelveticaNeue LT 45 Light" panose="020B0404020002020204" pitchFamily="34" charset="0"/>
              </a:rPr>
              <a:t>1</a:t>
            </a:r>
            <a:r>
              <a:rPr lang="de-DE" sz="3600" dirty="0" smtClean="0">
                <a:solidFill>
                  <a:srgbClr val="FF0000"/>
                </a:solidFill>
              </a:rPr>
              <a:t> </a:t>
            </a:r>
            <a:endParaRPr lang="de-DE" sz="3600" dirty="0">
              <a:solidFill>
                <a:srgbClr val="FF0000"/>
              </a:solidFill>
            </a:endParaRPr>
          </a:p>
        </p:txBody>
      </p:sp>
      <p:sp>
        <p:nvSpPr>
          <p:cNvPr id="24" name="Rechteck 23"/>
          <p:cNvSpPr/>
          <p:nvPr/>
        </p:nvSpPr>
        <p:spPr bwMode="auto">
          <a:xfrm>
            <a:off x="3268687" y="1916832"/>
            <a:ext cx="2671465" cy="3888432"/>
          </a:xfrm>
          <a:prstGeom prst="rect">
            <a:avLst/>
          </a:prstGeom>
          <a:solidFill>
            <a:schemeClr val="accent1">
              <a:lumMod val="60000"/>
              <a:lumOff val="40000"/>
            </a:schemeClr>
          </a:solidFill>
          <a:ln w="9525" cap="flat" cmpd="sng" algn="ctr">
            <a:solidFill>
              <a:schemeClr val="accent1">
                <a:lumMod val="60000"/>
                <a:lumOff val="40000"/>
              </a:schemeClr>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5" name="Rechteck 24"/>
          <p:cNvSpPr/>
          <p:nvPr/>
        </p:nvSpPr>
        <p:spPr bwMode="auto">
          <a:xfrm>
            <a:off x="3268687" y="1268760"/>
            <a:ext cx="2671465" cy="576064"/>
          </a:xfrm>
          <a:prstGeom prst="rect">
            <a:avLst/>
          </a:prstGeom>
          <a:solidFill>
            <a:schemeClr val="accent1">
              <a:lumMod val="75000"/>
            </a:schemeClr>
          </a:solidFill>
          <a:ln w="9525" cap="flat" cmpd="sng" algn="ctr">
            <a:solidFill>
              <a:schemeClr val="accent1">
                <a:lumMod val="60000"/>
                <a:lumOff val="40000"/>
              </a:schemeClr>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6" name="Textfeld 25"/>
          <p:cNvSpPr txBox="1"/>
          <p:nvPr/>
        </p:nvSpPr>
        <p:spPr>
          <a:xfrm>
            <a:off x="4355976" y="1268760"/>
            <a:ext cx="1093195" cy="646331"/>
          </a:xfrm>
          <a:prstGeom prst="rect">
            <a:avLst/>
          </a:prstGeom>
          <a:noFill/>
        </p:spPr>
        <p:txBody>
          <a:bodyPr wrap="square" rtlCol="0">
            <a:spAutoFit/>
          </a:bodyPr>
          <a:lstStyle/>
          <a:p>
            <a:r>
              <a:rPr lang="de-DE" sz="3600" dirty="0" smtClean="0">
                <a:latin typeface="HelveticaNeue LT 45 Light" panose="020B0404020002020204" pitchFamily="34" charset="0"/>
              </a:rPr>
              <a:t>2</a:t>
            </a:r>
            <a:r>
              <a:rPr lang="de-DE" sz="3600" dirty="0" smtClean="0">
                <a:solidFill>
                  <a:srgbClr val="FF0000"/>
                </a:solidFill>
              </a:rPr>
              <a:t> </a:t>
            </a:r>
            <a:endParaRPr lang="de-DE" sz="3600" dirty="0">
              <a:solidFill>
                <a:srgbClr val="FF0000"/>
              </a:solidFill>
            </a:endParaRPr>
          </a:p>
        </p:txBody>
      </p:sp>
      <p:sp>
        <p:nvSpPr>
          <p:cNvPr id="27" name="Rechteck 26"/>
          <p:cNvSpPr/>
          <p:nvPr/>
        </p:nvSpPr>
        <p:spPr bwMode="auto">
          <a:xfrm>
            <a:off x="6396842" y="1916832"/>
            <a:ext cx="2671465" cy="3888432"/>
          </a:xfrm>
          <a:prstGeom prst="rect">
            <a:avLst/>
          </a:prstGeom>
          <a:solidFill>
            <a:srgbClr val="92D050"/>
          </a:solidFill>
          <a:ln w="9525" cap="flat" cmpd="sng" algn="ctr">
            <a:solidFill>
              <a:srgbClr val="92D05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8" name="Rechteck 27"/>
          <p:cNvSpPr/>
          <p:nvPr/>
        </p:nvSpPr>
        <p:spPr bwMode="auto">
          <a:xfrm>
            <a:off x="6365031" y="1268760"/>
            <a:ext cx="2671465" cy="576064"/>
          </a:xfrm>
          <a:prstGeom prst="rect">
            <a:avLst/>
          </a:prstGeom>
          <a:solidFill>
            <a:srgbClr val="57AB27"/>
          </a:solidFill>
          <a:ln w="9525" cap="flat" cmpd="sng" algn="ctr">
            <a:solidFill>
              <a:srgbClr val="57AB27"/>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9" name="Textfeld 28"/>
          <p:cNvSpPr txBox="1"/>
          <p:nvPr/>
        </p:nvSpPr>
        <p:spPr>
          <a:xfrm>
            <a:off x="7452320" y="1268760"/>
            <a:ext cx="1093195" cy="646331"/>
          </a:xfrm>
          <a:prstGeom prst="rect">
            <a:avLst/>
          </a:prstGeom>
          <a:noFill/>
        </p:spPr>
        <p:txBody>
          <a:bodyPr wrap="square" rtlCol="0">
            <a:spAutoFit/>
          </a:bodyPr>
          <a:lstStyle/>
          <a:p>
            <a:r>
              <a:rPr lang="de-DE" sz="3600" dirty="0" smtClean="0">
                <a:latin typeface="HelveticaNeue LT 45 Light" panose="020B0404020002020204" pitchFamily="34" charset="0"/>
              </a:rPr>
              <a:t>3</a:t>
            </a:r>
            <a:r>
              <a:rPr lang="de-DE" sz="3600" dirty="0" smtClean="0">
                <a:solidFill>
                  <a:srgbClr val="FF0000"/>
                </a:solidFill>
              </a:rPr>
              <a:t> </a:t>
            </a:r>
            <a:endParaRPr lang="de-DE" sz="3600" dirty="0">
              <a:solidFill>
                <a:srgbClr val="FF0000"/>
              </a:solidFill>
            </a:endParaRPr>
          </a:p>
        </p:txBody>
      </p:sp>
      <p:sp>
        <p:nvSpPr>
          <p:cNvPr id="23" name="Textfeld 22"/>
          <p:cNvSpPr txBox="1"/>
          <p:nvPr/>
        </p:nvSpPr>
        <p:spPr>
          <a:xfrm>
            <a:off x="6804248" y="2132856"/>
            <a:ext cx="2031777" cy="400110"/>
          </a:xfrm>
          <a:prstGeom prst="rect">
            <a:avLst/>
          </a:prstGeom>
          <a:noFill/>
        </p:spPr>
        <p:txBody>
          <a:bodyPr wrap="square" rtlCol="0">
            <a:spAutoFit/>
          </a:bodyPr>
          <a:lstStyle/>
          <a:p>
            <a:r>
              <a:rPr lang="de-DE" dirty="0" smtClean="0">
                <a:latin typeface="HelveticaNeue LT 45 Light" panose="020B0404020002020204" pitchFamily="34" charset="0"/>
              </a:rPr>
              <a:t>Ja, natürlich!</a:t>
            </a:r>
            <a:endParaRPr lang="de-DE" dirty="0">
              <a:latin typeface="HelveticaNeue LT 45 Light" panose="020B0404020002020204" pitchFamily="34" charset="0"/>
            </a:endParaRPr>
          </a:p>
        </p:txBody>
      </p:sp>
      <p:sp>
        <p:nvSpPr>
          <p:cNvPr id="31" name="Textfeld 30"/>
          <p:cNvSpPr txBox="1"/>
          <p:nvPr/>
        </p:nvSpPr>
        <p:spPr>
          <a:xfrm>
            <a:off x="3476327" y="2132856"/>
            <a:ext cx="2031777" cy="1015663"/>
          </a:xfrm>
          <a:prstGeom prst="rect">
            <a:avLst/>
          </a:prstGeom>
          <a:noFill/>
        </p:spPr>
        <p:txBody>
          <a:bodyPr wrap="square" rtlCol="0">
            <a:spAutoFit/>
          </a:bodyPr>
          <a:lstStyle/>
          <a:p>
            <a:r>
              <a:rPr lang="de-DE" dirty="0" smtClean="0">
                <a:latin typeface="HelveticaNeue LT 45 Light" panose="020B0404020002020204" pitchFamily="34" charset="0"/>
              </a:rPr>
              <a:t>Nein, wie soll das denn gehen?</a:t>
            </a:r>
            <a:endParaRPr lang="de-DE" dirty="0">
              <a:latin typeface="HelveticaNeue LT 45 Light" panose="020B0404020002020204" pitchFamily="34" charset="0"/>
            </a:endParaRPr>
          </a:p>
        </p:txBody>
      </p:sp>
      <p:sp>
        <p:nvSpPr>
          <p:cNvPr id="32" name="Textfeld 31"/>
          <p:cNvSpPr txBox="1"/>
          <p:nvPr/>
        </p:nvSpPr>
        <p:spPr>
          <a:xfrm>
            <a:off x="420177" y="2158147"/>
            <a:ext cx="2031777" cy="1015663"/>
          </a:xfrm>
          <a:prstGeom prst="rect">
            <a:avLst/>
          </a:prstGeom>
          <a:noFill/>
        </p:spPr>
        <p:txBody>
          <a:bodyPr wrap="square" rtlCol="0">
            <a:spAutoFit/>
          </a:bodyPr>
          <a:lstStyle/>
          <a:p>
            <a:r>
              <a:rPr lang="de-DE" dirty="0" smtClean="0">
                <a:latin typeface="HelveticaNeue LT 45 Light" panose="020B0404020002020204" pitchFamily="34" charset="0"/>
              </a:rPr>
              <a:t>Nur wenn sie ganz besonders klug sind.</a:t>
            </a:r>
            <a:endParaRPr lang="de-DE" dirty="0">
              <a:latin typeface="HelveticaNeue LT 45 Light" panose="020B0404020002020204" pitchFamily="34" charset="0"/>
            </a:endParaRPr>
          </a:p>
        </p:txBody>
      </p:sp>
      <p:pic>
        <p:nvPicPr>
          <p:cNvPr id="11270" name="Picture 6" descr="Anthropomorphe, Hell, Cartoon, Comic, Konzept, Ide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112" y="4328979"/>
            <a:ext cx="1453234" cy="115233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Fragezeichen, Frage, Häufig Gestellte Fragen, Hilf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1934" y="4480565"/>
            <a:ext cx="1324969" cy="1159679"/>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Icon, Symbol, Bestätigung, Haken, Ok, Erfolg, Tic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71784" y="4480788"/>
            <a:ext cx="1321582" cy="1180460"/>
          </a:xfrm>
          <a:prstGeom prst="rect">
            <a:avLst/>
          </a:prstGeom>
          <a:noFill/>
          <a:extLst>
            <a:ext uri="{909E8E84-426E-40DD-AFC4-6F175D3DCCD1}">
              <a14:hiddenFill xmlns:a14="http://schemas.microsoft.com/office/drawing/2010/main">
                <a:solidFill>
                  <a:srgbClr val="FFFFFF"/>
                </a:solidFill>
              </a14:hiddenFill>
            </a:ext>
          </a:extLst>
        </p:spPr>
      </p:pic>
      <p:pic>
        <p:nvPicPr>
          <p:cNvPr id="4" name="Refrain_Chöre_Bewegungsquiz.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42354" y="6248400"/>
            <a:ext cx="609600" cy="609600"/>
          </a:xfrm>
          <a:prstGeom prst="rect">
            <a:avLst/>
          </a:prstGeom>
        </p:spPr>
      </p:pic>
    </p:spTree>
    <p:extLst>
      <p:ext uri="{BB962C8B-B14F-4D97-AF65-F5344CB8AC3E}">
        <p14:creationId xmlns:p14="http://schemas.microsoft.com/office/powerpoint/2010/main" val="175913433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arn(inVertical)">
                                      <p:cBhvr>
                                        <p:cTn id="10" dur="500"/>
                                        <p:tgtEl>
                                          <p:spTgt spid="32"/>
                                        </p:tgtEl>
                                      </p:cBhvr>
                                    </p:animEffect>
                                  </p:childTnLst>
                                </p:cTn>
                              </p:par>
                              <p:par>
                                <p:cTn id="11" presetID="16" presetClass="entr" presetSubtype="21" fill="hold" nodeType="withEffect">
                                  <p:stCondLst>
                                    <p:cond delay="0"/>
                                  </p:stCondLst>
                                  <p:childTnLst>
                                    <p:set>
                                      <p:cBhvr>
                                        <p:cTn id="12" dur="1" fill="hold">
                                          <p:stCondLst>
                                            <p:cond delay="0"/>
                                          </p:stCondLst>
                                        </p:cTn>
                                        <p:tgtEl>
                                          <p:spTgt spid="11270"/>
                                        </p:tgtEl>
                                        <p:attrNameLst>
                                          <p:attrName>style.visibility</p:attrName>
                                        </p:attrNameLst>
                                      </p:cBhvr>
                                      <p:to>
                                        <p:strVal val="visible"/>
                                      </p:to>
                                    </p:set>
                                    <p:animEffect transition="in" filter="barn(inVertical)">
                                      <p:cBhvr>
                                        <p:cTn id="13" dur="500"/>
                                        <p:tgtEl>
                                          <p:spTgt spid="1127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par>
                                <p:cTn id="22" presetID="16" presetClass="entr" presetSubtype="21" fill="hold" nodeType="withEffect">
                                  <p:stCondLst>
                                    <p:cond delay="0"/>
                                  </p:stCondLst>
                                  <p:childTnLst>
                                    <p:set>
                                      <p:cBhvr>
                                        <p:cTn id="23" dur="1" fill="hold">
                                          <p:stCondLst>
                                            <p:cond delay="0"/>
                                          </p:stCondLst>
                                        </p:cTn>
                                        <p:tgtEl>
                                          <p:spTgt spid="11272"/>
                                        </p:tgtEl>
                                        <p:attrNameLst>
                                          <p:attrName>style.visibility</p:attrName>
                                        </p:attrNameLst>
                                      </p:cBhvr>
                                      <p:to>
                                        <p:strVal val="visible"/>
                                      </p:to>
                                    </p:set>
                                    <p:animEffect transition="in" filter="barn(inVertical)">
                                      <p:cBhvr>
                                        <p:cTn id="24" dur="500"/>
                                        <p:tgtEl>
                                          <p:spTgt spid="1127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par>
                                <p:cTn id="33" presetID="16" presetClass="entr" presetSubtype="21" fill="hold" nodeType="withEffect">
                                  <p:stCondLst>
                                    <p:cond delay="0"/>
                                  </p:stCondLst>
                                  <p:childTnLst>
                                    <p:set>
                                      <p:cBhvr>
                                        <p:cTn id="34" dur="1" fill="hold">
                                          <p:stCondLst>
                                            <p:cond delay="0"/>
                                          </p:stCondLst>
                                        </p:cTn>
                                        <p:tgtEl>
                                          <p:spTgt spid="11274"/>
                                        </p:tgtEl>
                                        <p:attrNameLst>
                                          <p:attrName>style.visibility</p:attrName>
                                        </p:attrNameLst>
                                      </p:cBhvr>
                                      <p:to>
                                        <p:strVal val="visible"/>
                                      </p:to>
                                    </p:set>
                                    <p:animEffect transition="in" filter="barn(inVertical)">
                                      <p:cBhvr>
                                        <p:cTn id="35" dur="500"/>
                                        <p:tgtEl>
                                          <p:spTgt spid="11274"/>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23277" fill="hold"/>
                                        <p:tgtEl>
                                          <p:spTgt spid="4"/>
                                        </p:tgtEl>
                                      </p:cBhvr>
                                    </p:cmd>
                                  </p:childTnLst>
                                </p:cTn>
                              </p:par>
                            </p:childTnLst>
                          </p:cTn>
                        </p:par>
                      </p:childTnLst>
                    </p:cTn>
                  </p:par>
                  <p:par>
                    <p:cTn id="40" fill="hold">
                      <p:stCondLst>
                        <p:cond delay="indefinite"/>
                      </p:stCondLst>
                      <p:childTnLst>
                        <p:par>
                          <p:cTn id="41" fill="hold">
                            <p:stCondLst>
                              <p:cond delay="0"/>
                            </p:stCondLst>
                            <p:childTnLst>
                              <p:par>
                                <p:cTn id="42" presetID="2" presetClass="exit" presetSubtype="4" fill="hold" grpId="1" nodeType="clickEffect">
                                  <p:stCondLst>
                                    <p:cond delay="0"/>
                                  </p:stCondLst>
                                  <p:childTnLst>
                                    <p:anim calcmode="lin" valueType="num">
                                      <p:cBhvr additive="base">
                                        <p:cTn id="43" dur="500"/>
                                        <p:tgtEl>
                                          <p:spTgt spid="24"/>
                                        </p:tgtEl>
                                        <p:attrNameLst>
                                          <p:attrName>ppt_x</p:attrName>
                                        </p:attrNameLst>
                                      </p:cBhvr>
                                      <p:tavLst>
                                        <p:tav tm="0">
                                          <p:val>
                                            <p:strVal val="ppt_x"/>
                                          </p:val>
                                        </p:tav>
                                        <p:tav tm="100000">
                                          <p:val>
                                            <p:strVal val="ppt_x"/>
                                          </p:val>
                                        </p:tav>
                                      </p:tavLst>
                                    </p:anim>
                                    <p:anim calcmode="lin" valueType="num">
                                      <p:cBhvr additive="base">
                                        <p:cTn id="44" dur="500"/>
                                        <p:tgtEl>
                                          <p:spTgt spid="24"/>
                                        </p:tgtEl>
                                        <p:attrNameLst>
                                          <p:attrName>ppt_y</p:attrName>
                                        </p:attrNameLst>
                                      </p:cBhvr>
                                      <p:tavLst>
                                        <p:tav tm="0">
                                          <p:val>
                                            <p:strVal val="ppt_y"/>
                                          </p:val>
                                        </p:tav>
                                        <p:tav tm="100000">
                                          <p:val>
                                            <p:strVal val="1+ppt_h/2"/>
                                          </p:val>
                                        </p:tav>
                                      </p:tavLst>
                                    </p:anim>
                                    <p:set>
                                      <p:cBhvr>
                                        <p:cTn id="45" dur="1" fill="hold">
                                          <p:stCondLst>
                                            <p:cond delay="499"/>
                                          </p:stCondLst>
                                        </p:cTn>
                                        <p:tgtEl>
                                          <p:spTgt spid="24"/>
                                        </p:tgtEl>
                                        <p:attrNameLst>
                                          <p:attrName>style.visibility</p:attrName>
                                        </p:attrNameLst>
                                      </p:cBhvr>
                                      <p:to>
                                        <p:strVal val="hidden"/>
                                      </p:to>
                                    </p:set>
                                  </p:childTnLst>
                                </p:cTn>
                              </p:par>
                              <p:par>
                                <p:cTn id="46" presetID="2" presetClass="exit" presetSubtype="4" fill="hold" grpId="1" nodeType="withEffect">
                                  <p:stCondLst>
                                    <p:cond delay="0"/>
                                  </p:stCondLst>
                                  <p:childTnLst>
                                    <p:anim calcmode="lin" valueType="num">
                                      <p:cBhvr additive="base">
                                        <p:cTn id="47" dur="500"/>
                                        <p:tgtEl>
                                          <p:spTgt spid="31"/>
                                        </p:tgtEl>
                                        <p:attrNameLst>
                                          <p:attrName>ppt_x</p:attrName>
                                        </p:attrNameLst>
                                      </p:cBhvr>
                                      <p:tavLst>
                                        <p:tav tm="0">
                                          <p:val>
                                            <p:strVal val="ppt_x"/>
                                          </p:val>
                                        </p:tav>
                                        <p:tav tm="100000">
                                          <p:val>
                                            <p:strVal val="ppt_x"/>
                                          </p:val>
                                        </p:tav>
                                      </p:tavLst>
                                    </p:anim>
                                    <p:anim calcmode="lin" valueType="num">
                                      <p:cBhvr additive="base">
                                        <p:cTn id="48" dur="500"/>
                                        <p:tgtEl>
                                          <p:spTgt spid="31"/>
                                        </p:tgtEl>
                                        <p:attrNameLst>
                                          <p:attrName>ppt_y</p:attrName>
                                        </p:attrNameLst>
                                      </p:cBhvr>
                                      <p:tavLst>
                                        <p:tav tm="0">
                                          <p:val>
                                            <p:strVal val="ppt_y"/>
                                          </p:val>
                                        </p:tav>
                                        <p:tav tm="100000">
                                          <p:val>
                                            <p:strVal val="1+ppt_h/2"/>
                                          </p:val>
                                        </p:tav>
                                      </p:tavLst>
                                    </p:anim>
                                    <p:set>
                                      <p:cBhvr>
                                        <p:cTn id="49" dur="1" fill="hold">
                                          <p:stCondLst>
                                            <p:cond delay="499"/>
                                          </p:stCondLst>
                                        </p:cTn>
                                        <p:tgtEl>
                                          <p:spTgt spid="31"/>
                                        </p:tgtEl>
                                        <p:attrNameLst>
                                          <p:attrName>style.visibility</p:attrName>
                                        </p:attrNameLst>
                                      </p:cBhvr>
                                      <p:to>
                                        <p:strVal val="hidden"/>
                                      </p:to>
                                    </p:set>
                                  </p:childTnLst>
                                </p:cTn>
                              </p:par>
                              <p:par>
                                <p:cTn id="50" presetID="2" presetClass="exit" presetSubtype="4" fill="hold" nodeType="withEffect">
                                  <p:stCondLst>
                                    <p:cond delay="0"/>
                                  </p:stCondLst>
                                  <p:childTnLst>
                                    <p:anim calcmode="lin" valueType="num">
                                      <p:cBhvr additive="base">
                                        <p:cTn id="51" dur="500"/>
                                        <p:tgtEl>
                                          <p:spTgt spid="11272"/>
                                        </p:tgtEl>
                                        <p:attrNameLst>
                                          <p:attrName>ppt_x</p:attrName>
                                        </p:attrNameLst>
                                      </p:cBhvr>
                                      <p:tavLst>
                                        <p:tav tm="0">
                                          <p:val>
                                            <p:strVal val="ppt_x"/>
                                          </p:val>
                                        </p:tav>
                                        <p:tav tm="100000">
                                          <p:val>
                                            <p:strVal val="ppt_x"/>
                                          </p:val>
                                        </p:tav>
                                      </p:tavLst>
                                    </p:anim>
                                    <p:anim calcmode="lin" valueType="num">
                                      <p:cBhvr additive="base">
                                        <p:cTn id="52" dur="500"/>
                                        <p:tgtEl>
                                          <p:spTgt spid="11272"/>
                                        </p:tgtEl>
                                        <p:attrNameLst>
                                          <p:attrName>ppt_y</p:attrName>
                                        </p:attrNameLst>
                                      </p:cBhvr>
                                      <p:tavLst>
                                        <p:tav tm="0">
                                          <p:val>
                                            <p:strVal val="ppt_y"/>
                                          </p:val>
                                        </p:tav>
                                        <p:tav tm="100000">
                                          <p:val>
                                            <p:strVal val="1+ppt_h/2"/>
                                          </p:val>
                                        </p:tav>
                                      </p:tavLst>
                                    </p:anim>
                                    <p:set>
                                      <p:cBhvr>
                                        <p:cTn id="53" dur="1" fill="hold">
                                          <p:stCondLst>
                                            <p:cond delay="499"/>
                                          </p:stCondLst>
                                        </p:cTn>
                                        <p:tgtEl>
                                          <p:spTgt spid="11272"/>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 presetClass="exit" presetSubtype="4" fill="hold" grpId="1" nodeType="clickEffect">
                                  <p:stCondLst>
                                    <p:cond delay="0"/>
                                  </p:stCondLst>
                                  <p:childTnLst>
                                    <p:anim calcmode="lin" valueType="num">
                                      <p:cBhvr additive="base">
                                        <p:cTn id="57" dur="500"/>
                                        <p:tgtEl>
                                          <p:spTgt spid="17"/>
                                        </p:tgtEl>
                                        <p:attrNameLst>
                                          <p:attrName>ppt_x</p:attrName>
                                        </p:attrNameLst>
                                      </p:cBhvr>
                                      <p:tavLst>
                                        <p:tav tm="0">
                                          <p:val>
                                            <p:strVal val="ppt_x"/>
                                          </p:val>
                                        </p:tav>
                                        <p:tav tm="100000">
                                          <p:val>
                                            <p:strVal val="ppt_x"/>
                                          </p:val>
                                        </p:tav>
                                      </p:tavLst>
                                    </p:anim>
                                    <p:anim calcmode="lin" valueType="num">
                                      <p:cBhvr additive="base">
                                        <p:cTn id="58" dur="500"/>
                                        <p:tgtEl>
                                          <p:spTgt spid="17"/>
                                        </p:tgtEl>
                                        <p:attrNameLst>
                                          <p:attrName>ppt_y</p:attrName>
                                        </p:attrNameLst>
                                      </p:cBhvr>
                                      <p:tavLst>
                                        <p:tav tm="0">
                                          <p:val>
                                            <p:strVal val="ppt_y"/>
                                          </p:val>
                                        </p:tav>
                                        <p:tav tm="100000">
                                          <p:val>
                                            <p:strVal val="1+ppt_h/2"/>
                                          </p:val>
                                        </p:tav>
                                      </p:tavLst>
                                    </p:anim>
                                    <p:set>
                                      <p:cBhvr>
                                        <p:cTn id="59" dur="1" fill="hold">
                                          <p:stCondLst>
                                            <p:cond delay="499"/>
                                          </p:stCondLst>
                                        </p:cTn>
                                        <p:tgtEl>
                                          <p:spTgt spid="17"/>
                                        </p:tgtEl>
                                        <p:attrNameLst>
                                          <p:attrName>style.visibility</p:attrName>
                                        </p:attrNameLst>
                                      </p:cBhvr>
                                      <p:to>
                                        <p:strVal val="hidden"/>
                                      </p:to>
                                    </p:set>
                                  </p:childTnLst>
                                </p:cTn>
                              </p:par>
                              <p:par>
                                <p:cTn id="60" presetID="2" presetClass="exit" presetSubtype="4" fill="hold" grpId="1" nodeType="withEffect">
                                  <p:stCondLst>
                                    <p:cond delay="0"/>
                                  </p:stCondLst>
                                  <p:childTnLst>
                                    <p:anim calcmode="lin" valueType="num">
                                      <p:cBhvr additive="base">
                                        <p:cTn id="61" dur="500"/>
                                        <p:tgtEl>
                                          <p:spTgt spid="32"/>
                                        </p:tgtEl>
                                        <p:attrNameLst>
                                          <p:attrName>ppt_x</p:attrName>
                                        </p:attrNameLst>
                                      </p:cBhvr>
                                      <p:tavLst>
                                        <p:tav tm="0">
                                          <p:val>
                                            <p:strVal val="ppt_x"/>
                                          </p:val>
                                        </p:tav>
                                        <p:tav tm="100000">
                                          <p:val>
                                            <p:strVal val="ppt_x"/>
                                          </p:val>
                                        </p:tav>
                                      </p:tavLst>
                                    </p:anim>
                                    <p:anim calcmode="lin" valueType="num">
                                      <p:cBhvr additive="base">
                                        <p:cTn id="62" dur="500"/>
                                        <p:tgtEl>
                                          <p:spTgt spid="32"/>
                                        </p:tgtEl>
                                        <p:attrNameLst>
                                          <p:attrName>ppt_y</p:attrName>
                                        </p:attrNameLst>
                                      </p:cBhvr>
                                      <p:tavLst>
                                        <p:tav tm="0">
                                          <p:val>
                                            <p:strVal val="ppt_y"/>
                                          </p:val>
                                        </p:tav>
                                        <p:tav tm="100000">
                                          <p:val>
                                            <p:strVal val="1+ppt_h/2"/>
                                          </p:val>
                                        </p:tav>
                                      </p:tavLst>
                                    </p:anim>
                                    <p:set>
                                      <p:cBhvr>
                                        <p:cTn id="63" dur="1" fill="hold">
                                          <p:stCondLst>
                                            <p:cond delay="499"/>
                                          </p:stCondLst>
                                        </p:cTn>
                                        <p:tgtEl>
                                          <p:spTgt spid="32"/>
                                        </p:tgtEl>
                                        <p:attrNameLst>
                                          <p:attrName>style.visibility</p:attrName>
                                        </p:attrNameLst>
                                      </p:cBhvr>
                                      <p:to>
                                        <p:strVal val="hidden"/>
                                      </p:to>
                                    </p:set>
                                  </p:childTnLst>
                                </p:cTn>
                              </p:par>
                              <p:par>
                                <p:cTn id="64" presetID="2" presetClass="exit" presetSubtype="4" fill="hold" nodeType="withEffect">
                                  <p:stCondLst>
                                    <p:cond delay="0"/>
                                  </p:stCondLst>
                                  <p:childTnLst>
                                    <p:anim calcmode="lin" valueType="num">
                                      <p:cBhvr additive="base">
                                        <p:cTn id="65" dur="500"/>
                                        <p:tgtEl>
                                          <p:spTgt spid="11270"/>
                                        </p:tgtEl>
                                        <p:attrNameLst>
                                          <p:attrName>ppt_x</p:attrName>
                                        </p:attrNameLst>
                                      </p:cBhvr>
                                      <p:tavLst>
                                        <p:tav tm="0">
                                          <p:val>
                                            <p:strVal val="ppt_x"/>
                                          </p:val>
                                        </p:tav>
                                        <p:tav tm="100000">
                                          <p:val>
                                            <p:strVal val="ppt_x"/>
                                          </p:val>
                                        </p:tav>
                                      </p:tavLst>
                                    </p:anim>
                                    <p:anim calcmode="lin" valueType="num">
                                      <p:cBhvr additive="base">
                                        <p:cTn id="66" dur="500"/>
                                        <p:tgtEl>
                                          <p:spTgt spid="11270"/>
                                        </p:tgtEl>
                                        <p:attrNameLst>
                                          <p:attrName>ppt_y</p:attrName>
                                        </p:attrNameLst>
                                      </p:cBhvr>
                                      <p:tavLst>
                                        <p:tav tm="0">
                                          <p:val>
                                            <p:strVal val="ppt_y"/>
                                          </p:val>
                                        </p:tav>
                                        <p:tav tm="100000">
                                          <p:val>
                                            <p:strVal val="1+ppt_h/2"/>
                                          </p:val>
                                        </p:tav>
                                      </p:tavLst>
                                    </p:anim>
                                    <p:set>
                                      <p:cBhvr>
                                        <p:cTn id="67" dur="1" fill="hold">
                                          <p:stCondLst>
                                            <p:cond delay="499"/>
                                          </p:stCondLst>
                                        </p:cTn>
                                        <p:tgtEl>
                                          <p:spTgt spid="11270"/>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8" presetClass="emph" presetSubtype="0" fill="hold" grpId="1" nodeType="clickEffect">
                                  <p:stCondLst>
                                    <p:cond delay="0"/>
                                  </p:stCondLst>
                                  <p:childTnLst>
                                    <p:animRot by="21600000">
                                      <p:cBhvr>
                                        <p:cTn id="71" dur="2000" fill="hold"/>
                                        <p:tgtEl>
                                          <p:spTgt spid="27"/>
                                        </p:tgtEl>
                                        <p:attrNameLst>
                                          <p:attrName>r</p:attrName>
                                        </p:attrNameLst>
                                      </p:cBhvr>
                                    </p:animRot>
                                  </p:childTnLst>
                                </p:cTn>
                              </p:par>
                              <p:par>
                                <p:cTn id="72" presetID="8" presetClass="emph" presetSubtype="0" fill="hold" grpId="1" nodeType="withEffect">
                                  <p:stCondLst>
                                    <p:cond delay="0"/>
                                  </p:stCondLst>
                                  <p:childTnLst>
                                    <p:animRot by="21600000">
                                      <p:cBhvr>
                                        <p:cTn id="73" dur="2000" fill="hold"/>
                                        <p:tgtEl>
                                          <p:spTgt spid="23"/>
                                        </p:tgtEl>
                                        <p:attrNameLst>
                                          <p:attrName>r</p:attrName>
                                        </p:attrNameLst>
                                      </p:cBhvr>
                                    </p:animRot>
                                  </p:childTnLst>
                                </p:cTn>
                              </p:par>
                              <p:par>
                                <p:cTn id="74" presetID="8" presetClass="emph" presetSubtype="0" fill="hold" nodeType="withEffect">
                                  <p:stCondLst>
                                    <p:cond delay="0"/>
                                  </p:stCondLst>
                                  <p:childTnLst>
                                    <p:animRot by="21600000">
                                      <p:cBhvr>
                                        <p:cTn id="75" dur="2000" fill="hold"/>
                                        <p:tgtEl>
                                          <p:spTgt spid="1127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4"/>
                </p:tgtEl>
              </p:cMediaNode>
            </p:audio>
          </p:childTnLst>
        </p:cTn>
      </p:par>
    </p:tnLst>
    <p:bldLst>
      <p:bldP spid="17" grpId="0" animBg="1"/>
      <p:bldP spid="17" grpId="1" animBg="1"/>
      <p:bldP spid="24" grpId="0" animBg="1"/>
      <p:bldP spid="24" grpId="1" animBg="1"/>
      <p:bldP spid="27" grpId="0" animBg="1"/>
      <p:bldP spid="27" grpId="1" animBg="1"/>
      <p:bldP spid="23" grpId="0"/>
      <p:bldP spid="23" grpId="1"/>
      <p:bldP spid="31" grpId="0"/>
      <p:bldP spid="31" grpId="1"/>
      <p:bldP spid="32" grpId="0"/>
      <p:bldP spid="3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hteck 23"/>
          <p:cNvSpPr/>
          <p:nvPr/>
        </p:nvSpPr>
        <p:spPr bwMode="auto">
          <a:xfrm>
            <a:off x="3268687" y="1916832"/>
            <a:ext cx="2671465" cy="3888432"/>
          </a:xfrm>
          <a:prstGeom prst="rect">
            <a:avLst/>
          </a:prstGeom>
          <a:solidFill>
            <a:schemeClr val="accent1">
              <a:lumMod val="60000"/>
              <a:lumOff val="40000"/>
            </a:schemeClr>
          </a:solidFill>
          <a:ln w="9525" cap="flat" cmpd="sng" algn="ctr">
            <a:solidFill>
              <a:schemeClr val="accent1">
                <a:lumMod val="60000"/>
                <a:lumOff val="40000"/>
              </a:schemeClr>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pic>
        <p:nvPicPr>
          <p:cNvPr id="4102" name="Picture 6" descr="Mann, Männlich, Jugend, Bursche, Junge, Person, Ju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6157" y="4654458"/>
            <a:ext cx="1481877" cy="969496"/>
          </a:xfrm>
          <a:prstGeom prst="rect">
            <a:avLst/>
          </a:prstGeom>
          <a:noFill/>
          <a:extLst>
            <a:ext uri="{909E8E84-426E-40DD-AFC4-6F175D3DCCD1}">
              <a14:hiddenFill xmlns:a14="http://schemas.microsoft.com/office/drawing/2010/main">
                <a:solidFill>
                  <a:srgbClr val="FFFFFF"/>
                </a:solidFill>
              </a14:hiddenFill>
            </a:ext>
          </a:extLst>
        </p:spPr>
      </p:pic>
      <p:sp>
        <p:nvSpPr>
          <p:cNvPr id="3" name="Titel 2"/>
          <p:cNvSpPr>
            <a:spLocks noGrp="1"/>
          </p:cNvSpPr>
          <p:nvPr>
            <p:ph type="title"/>
          </p:nvPr>
        </p:nvSpPr>
        <p:spPr/>
        <p:txBody>
          <a:bodyPr/>
          <a:lstStyle/>
          <a:p>
            <a:pPr>
              <a:defRPr/>
            </a:pPr>
            <a:r>
              <a:rPr lang="de-DE" dirty="0" smtClean="0"/>
              <a:t>Kinderrechtequiz</a:t>
            </a:r>
            <a:endParaRPr lang="de-DE" dirty="0"/>
          </a:p>
        </p:txBody>
      </p:sp>
      <p:sp>
        <p:nvSpPr>
          <p:cNvPr id="2" name="Textfeld 1"/>
          <p:cNvSpPr txBox="1"/>
          <p:nvPr/>
        </p:nvSpPr>
        <p:spPr>
          <a:xfrm>
            <a:off x="107504" y="457508"/>
            <a:ext cx="8064896" cy="584775"/>
          </a:xfrm>
          <a:prstGeom prst="rect">
            <a:avLst/>
          </a:prstGeom>
          <a:noFill/>
        </p:spPr>
        <p:txBody>
          <a:bodyPr wrap="square" rtlCol="0">
            <a:spAutoFit/>
          </a:bodyPr>
          <a:lstStyle/>
          <a:p>
            <a:r>
              <a:rPr lang="de-DE" sz="3200" dirty="0" smtClean="0">
                <a:latin typeface="HelveticaNeue LT 45 Light" panose="020B0404020002020204" pitchFamily="34" charset="0"/>
              </a:rPr>
              <a:t>Was stimmt?</a:t>
            </a:r>
          </a:p>
        </p:txBody>
      </p:sp>
      <p:sp>
        <p:nvSpPr>
          <p:cNvPr id="5" name="AutoShape 4" descr="Bildergebnis für 1 2 oder dre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6" name="AutoShape 6" descr="Bildergebnis für 1 2 oder dre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7" name="Rechteck 16"/>
          <p:cNvSpPr/>
          <p:nvPr/>
        </p:nvSpPr>
        <p:spPr bwMode="auto">
          <a:xfrm>
            <a:off x="100335" y="1916832"/>
            <a:ext cx="2671465" cy="3888432"/>
          </a:xfrm>
          <a:prstGeom prst="rect">
            <a:avLst/>
          </a:prstGeom>
          <a:solidFill>
            <a:srgbClr val="FFC000"/>
          </a:solidFill>
          <a:ln w="9525" cap="flat" cmpd="sng" algn="ctr">
            <a:solidFill>
              <a:srgbClr val="FFC00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1" name="Rechteck 20"/>
          <p:cNvSpPr/>
          <p:nvPr/>
        </p:nvSpPr>
        <p:spPr bwMode="auto">
          <a:xfrm>
            <a:off x="100335" y="1268760"/>
            <a:ext cx="2671465" cy="576064"/>
          </a:xfrm>
          <a:prstGeom prst="rect">
            <a:avLst/>
          </a:prstGeom>
          <a:solidFill>
            <a:srgbClr val="FF9900"/>
          </a:solidFill>
          <a:ln w="9525" cap="flat" cmpd="sng" algn="ctr">
            <a:solidFill>
              <a:srgbClr val="FF990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2" name="Textfeld 21"/>
          <p:cNvSpPr txBox="1"/>
          <p:nvPr/>
        </p:nvSpPr>
        <p:spPr>
          <a:xfrm>
            <a:off x="1187624" y="1268760"/>
            <a:ext cx="1093195" cy="646331"/>
          </a:xfrm>
          <a:prstGeom prst="rect">
            <a:avLst/>
          </a:prstGeom>
          <a:noFill/>
        </p:spPr>
        <p:txBody>
          <a:bodyPr wrap="square" rtlCol="0">
            <a:spAutoFit/>
          </a:bodyPr>
          <a:lstStyle/>
          <a:p>
            <a:r>
              <a:rPr lang="de-DE" sz="3600" dirty="0" smtClean="0">
                <a:latin typeface="HelveticaNeue LT 45 Light" panose="020B0404020002020204" pitchFamily="34" charset="0"/>
              </a:rPr>
              <a:t>1</a:t>
            </a:r>
            <a:r>
              <a:rPr lang="de-DE" sz="3600" dirty="0" smtClean="0">
                <a:solidFill>
                  <a:srgbClr val="FF0000"/>
                </a:solidFill>
              </a:rPr>
              <a:t> </a:t>
            </a:r>
            <a:endParaRPr lang="de-DE" sz="3600" dirty="0">
              <a:solidFill>
                <a:srgbClr val="FF0000"/>
              </a:solidFill>
            </a:endParaRPr>
          </a:p>
        </p:txBody>
      </p:sp>
      <p:sp>
        <p:nvSpPr>
          <p:cNvPr id="25" name="Rechteck 24"/>
          <p:cNvSpPr/>
          <p:nvPr/>
        </p:nvSpPr>
        <p:spPr bwMode="auto">
          <a:xfrm>
            <a:off x="3268687" y="1268760"/>
            <a:ext cx="2671465" cy="576064"/>
          </a:xfrm>
          <a:prstGeom prst="rect">
            <a:avLst/>
          </a:prstGeom>
          <a:solidFill>
            <a:schemeClr val="accent1">
              <a:lumMod val="75000"/>
            </a:schemeClr>
          </a:solidFill>
          <a:ln w="9525" cap="flat" cmpd="sng" algn="ctr">
            <a:solidFill>
              <a:schemeClr val="accent1">
                <a:lumMod val="60000"/>
                <a:lumOff val="40000"/>
              </a:schemeClr>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6" name="Textfeld 25"/>
          <p:cNvSpPr txBox="1"/>
          <p:nvPr/>
        </p:nvSpPr>
        <p:spPr>
          <a:xfrm>
            <a:off x="4355976" y="1268760"/>
            <a:ext cx="1093195" cy="646331"/>
          </a:xfrm>
          <a:prstGeom prst="rect">
            <a:avLst/>
          </a:prstGeom>
          <a:noFill/>
        </p:spPr>
        <p:txBody>
          <a:bodyPr wrap="square" rtlCol="0">
            <a:spAutoFit/>
          </a:bodyPr>
          <a:lstStyle/>
          <a:p>
            <a:r>
              <a:rPr lang="de-DE" sz="3600" dirty="0" smtClean="0">
                <a:latin typeface="HelveticaNeue LT 45 Light" panose="020B0404020002020204" pitchFamily="34" charset="0"/>
              </a:rPr>
              <a:t>2</a:t>
            </a:r>
            <a:r>
              <a:rPr lang="de-DE" sz="3600" dirty="0" smtClean="0">
                <a:solidFill>
                  <a:srgbClr val="FF0000"/>
                </a:solidFill>
              </a:rPr>
              <a:t> </a:t>
            </a:r>
            <a:endParaRPr lang="de-DE" sz="3600" dirty="0">
              <a:solidFill>
                <a:srgbClr val="FF0000"/>
              </a:solidFill>
            </a:endParaRPr>
          </a:p>
        </p:txBody>
      </p:sp>
      <p:sp>
        <p:nvSpPr>
          <p:cNvPr id="27" name="Rechteck 26"/>
          <p:cNvSpPr/>
          <p:nvPr/>
        </p:nvSpPr>
        <p:spPr bwMode="auto">
          <a:xfrm>
            <a:off x="6365031" y="1916832"/>
            <a:ext cx="2671465" cy="3888432"/>
          </a:xfrm>
          <a:prstGeom prst="rect">
            <a:avLst/>
          </a:prstGeom>
          <a:solidFill>
            <a:srgbClr val="92D050"/>
          </a:solidFill>
          <a:ln w="9525" cap="flat" cmpd="sng" algn="ctr">
            <a:solidFill>
              <a:srgbClr val="92D05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8" name="Rechteck 27"/>
          <p:cNvSpPr/>
          <p:nvPr/>
        </p:nvSpPr>
        <p:spPr bwMode="auto">
          <a:xfrm>
            <a:off x="6365031" y="1268760"/>
            <a:ext cx="2671465" cy="576064"/>
          </a:xfrm>
          <a:prstGeom prst="rect">
            <a:avLst/>
          </a:prstGeom>
          <a:solidFill>
            <a:srgbClr val="57AB27"/>
          </a:solidFill>
          <a:ln w="9525" cap="flat" cmpd="sng" algn="ctr">
            <a:solidFill>
              <a:srgbClr val="57AB27"/>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300" b="0" i="0" u="none" strike="noStrike" cap="none" normalizeH="0" baseline="0">
              <a:ln>
                <a:noFill/>
              </a:ln>
              <a:solidFill>
                <a:srgbClr val="000000"/>
              </a:solidFill>
              <a:effectLst/>
              <a:latin typeface="Arial" charset="0"/>
              <a:ea typeface="ＭＳ Ｐゴシック" charset="0"/>
            </a:endParaRPr>
          </a:p>
        </p:txBody>
      </p:sp>
      <p:sp>
        <p:nvSpPr>
          <p:cNvPr id="29" name="Textfeld 28"/>
          <p:cNvSpPr txBox="1"/>
          <p:nvPr/>
        </p:nvSpPr>
        <p:spPr>
          <a:xfrm>
            <a:off x="7452320" y="1268760"/>
            <a:ext cx="1093195" cy="646331"/>
          </a:xfrm>
          <a:prstGeom prst="rect">
            <a:avLst/>
          </a:prstGeom>
          <a:noFill/>
        </p:spPr>
        <p:txBody>
          <a:bodyPr wrap="square" rtlCol="0">
            <a:spAutoFit/>
          </a:bodyPr>
          <a:lstStyle/>
          <a:p>
            <a:r>
              <a:rPr lang="de-DE" sz="3600" dirty="0" smtClean="0">
                <a:latin typeface="HelveticaNeue LT 45 Light" panose="020B0404020002020204" pitchFamily="34" charset="0"/>
              </a:rPr>
              <a:t>3</a:t>
            </a:r>
            <a:r>
              <a:rPr lang="de-DE" sz="3600" dirty="0" smtClean="0">
                <a:solidFill>
                  <a:srgbClr val="FF0000"/>
                </a:solidFill>
              </a:rPr>
              <a:t> </a:t>
            </a:r>
            <a:endParaRPr lang="de-DE" sz="3600" dirty="0">
              <a:solidFill>
                <a:srgbClr val="FF0000"/>
              </a:solidFill>
            </a:endParaRPr>
          </a:p>
        </p:txBody>
      </p:sp>
      <p:sp>
        <p:nvSpPr>
          <p:cNvPr id="23" name="Textfeld 22"/>
          <p:cNvSpPr txBox="1"/>
          <p:nvPr/>
        </p:nvSpPr>
        <p:spPr>
          <a:xfrm>
            <a:off x="307975" y="2132856"/>
            <a:ext cx="2031777" cy="1631216"/>
          </a:xfrm>
          <a:prstGeom prst="rect">
            <a:avLst/>
          </a:prstGeom>
          <a:noFill/>
        </p:spPr>
        <p:txBody>
          <a:bodyPr wrap="square" rtlCol="0">
            <a:spAutoFit/>
          </a:bodyPr>
          <a:lstStyle/>
          <a:p>
            <a:r>
              <a:rPr lang="de-DE" dirty="0" smtClean="0">
                <a:latin typeface="HelveticaNeue LT 45 Light" panose="020B0404020002020204" pitchFamily="34" charset="0"/>
              </a:rPr>
              <a:t>Die Kinderrechte sind für alle Kinder gleich, </a:t>
            </a:r>
            <a:r>
              <a:rPr lang="de-DE" b="0" dirty="0" smtClean="0">
                <a:latin typeface="HelveticaNeue LT 45 Light" panose="020B0404020002020204" pitchFamily="34" charset="0"/>
              </a:rPr>
              <a:t>egal wie alt sie sind.</a:t>
            </a:r>
            <a:endParaRPr lang="de-DE" b="0" dirty="0">
              <a:latin typeface="HelveticaNeue LT 45 Light" panose="020B0404020002020204" pitchFamily="34" charset="0"/>
            </a:endParaRPr>
          </a:p>
        </p:txBody>
      </p:sp>
      <p:sp>
        <p:nvSpPr>
          <p:cNvPr id="31" name="Textfeld 30"/>
          <p:cNvSpPr txBox="1"/>
          <p:nvPr/>
        </p:nvSpPr>
        <p:spPr>
          <a:xfrm>
            <a:off x="3476327" y="2132856"/>
            <a:ext cx="2031777" cy="1938992"/>
          </a:xfrm>
          <a:prstGeom prst="rect">
            <a:avLst/>
          </a:prstGeom>
          <a:noFill/>
        </p:spPr>
        <p:txBody>
          <a:bodyPr wrap="square" rtlCol="0">
            <a:spAutoFit/>
          </a:bodyPr>
          <a:lstStyle/>
          <a:p>
            <a:r>
              <a:rPr lang="de-DE" dirty="0">
                <a:latin typeface="HelveticaNeue LT 45 Light" panose="020B0404020002020204" pitchFamily="34" charset="0"/>
              </a:rPr>
              <a:t>Ä</a:t>
            </a:r>
            <a:r>
              <a:rPr lang="de-DE" dirty="0" smtClean="0">
                <a:latin typeface="HelveticaNeue LT 45 Light" panose="020B0404020002020204" pitchFamily="34" charset="0"/>
              </a:rPr>
              <a:t>ltere Kinder haben mehr Kinderrechte, </a:t>
            </a:r>
            <a:r>
              <a:rPr lang="de-DE" b="0" dirty="0" smtClean="0">
                <a:latin typeface="HelveticaNeue LT 45 Light" panose="020B0404020002020204" pitchFamily="34" charset="0"/>
              </a:rPr>
              <a:t>weil sie schon viel vernünftiger sind.</a:t>
            </a:r>
            <a:endParaRPr lang="de-DE" b="0" dirty="0">
              <a:latin typeface="HelveticaNeue LT 45 Light" panose="020B0404020002020204" pitchFamily="34" charset="0"/>
            </a:endParaRPr>
          </a:p>
        </p:txBody>
      </p:sp>
      <p:sp>
        <p:nvSpPr>
          <p:cNvPr id="32" name="Textfeld 31"/>
          <p:cNvSpPr txBox="1"/>
          <p:nvPr/>
        </p:nvSpPr>
        <p:spPr>
          <a:xfrm>
            <a:off x="6716687" y="2060848"/>
            <a:ext cx="2031777" cy="2246769"/>
          </a:xfrm>
          <a:prstGeom prst="rect">
            <a:avLst/>
          </a:prstGeom>
          <a:noFill/>
        </p:spPr>
        <p:txBody>
          <a:bodyPr wrap="square" rtlCol="0">
            <a:spAutoFit/>
          </a:bodyPr>
          <a:lstStyle/>
          <a:p>
            <a:r>
              <a:rPr lang="de-DE" dirty="0" smtClean="0">
                <a:latin typeface="HelveticaNeue LT 45 Light" panose="020B0404020002020204" pitchFamily="34" charset="0"/>
              </a:rPr>
              <a:t>Jüngere Kinder haben mehr Kinderrechte, </a:t>
            </a:r>
            <a:r>
              <a:rPr lang="de-DE" b="0" dirty="0" smtClean="0">
                <a:latin typeface="HelveticaNeue LT 45 Light" panose="020B0404020002020204" pitchFamily="34" charset="0"/>
              </a:rPr>
              <a:t>weil sie noch klein sind und mehr Schutz brauchen.</a:t>
            </a:r>
            <a:endParaRPr lang="de-DE" b="0" dirty="0">
              <a:latin typeface="HelveticaNeue LT 45 Light" panose="020B0404020002020204" pitchFamily="34" charset="0"/>
            </a:endParaRPr>
          </a:p>
        </p:txBody>
      </p:sp>
      <p:pic>
        <p:nvPicPr>
          <p:cNvPr id="34" name="Grafik 33" descr="Erwachsene, Alter, Baby, Kinder, Tod, Menschliche"/>
          <p:cNvPicPr/>
          <p:nvPr/>
        </p:nvPicPr>
        <p:blipFill rotWithShape="1">
          <a:blip r:embed="rId6">
            <a:extLst>
              <a:ext uri="{28A0092B-C50C-407E-A947-70E740481C1C}">
                <a14:useLocalDpi xmlns:a14="http://schemas.microsoft.com/office/drawing/2010/main" val="0"/>
              </a:ext>
            </a:extLst>
          </a:blip>
          <a:srcRect t="24503" r="74338" b="12582"/>
          <a:stretch/>
        </p:blipFill>
        <p:spPr bwMode="auto">
          <a:xfrm>
            <a:off x="697879" y="4605003"/>
            <a:ext cx="1476375" cy="1056245"/>
          </a:xfrm>
          <a:prstGeom prst="rect">
            <a:avLst/>
          </a:prstGeom>
          <a:noFill/>
          <a:ln>
            <a:noFill/>
          </a:ln>
          <a:extLst>
            <a:ext uri="{53640926-AAD7-44D8-BBD7-CCE9431645EC}">
              <a14:shadowObscured xmlns:a14="http://schemas.microsoft.com/office/drawing/2010/main"/>
            </a:ext>
          </a:extLst>
        </p:spPr>
      </p:pic>
      <p:pic>
        <p:nvPicPr>
          <p:cNvPr id="37" name="Picture 4" descr="Niedlich, Baby, Silhouette, Clip, Kunst, Schwarz"/>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92279" y="4797152"/>
            <a:ext cx="1296145" cy="864096"/>
          </a:xfrm>
          <a:prstGeom prst="rect">
            <a:avLst/>
          </a:prstGeom>
          <a:noFill/>
          <a:extLst>
            <a:ext uri="{909E8E84-426E-40DD-AFC4-6F175D3DCCD1}">
              <a14:hiddenFill xmlns:a14="http://schemas.microsoft.com/office/drawing/2010/main">
                <a:solidFill>
                  <a:srgbClr val="FFFFFF"/>
                </a:solidFill>
              </a14:hiddenFill>
            </a:ext>
          </a:extLst>
        </p:spPr>
      </p:pic>
      <p:pic>
        <p:nvPicPr>
          <p:cNvPr id="4" name="Refrain_Chöre_Bewegungsquiz.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76019" y="6192648"/>
            <a:ext cx="609600" cy="609600"/>
          </a:xfrm>
          <a:prstGeom prst="rect">
            <a:avLst/>
          </a:prstGeom>
        </p:spPr>
      </p:pic>
    </p:spTree>
    <p:extLst>
      <p:ext uri="{BB962C8B-B14F-4D97-AF65-F5344CB8AC3E}">
        <p14:creationId xmlns:p14="http://schemas.microsoft.com/office/powerpoint/2010/main" val="294929771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barn(inVertical)">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inVertical)">
                                      <p:cBhvr>
                                        <p:cTn id="18" dur="500"/>
                                        <p:tgtEl>
                                          <p:spTgt spid="3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par>
                                <p:cTn id="22" presetID="16" presetClass="entr" presetSubtype="21" fill="hold" nodeType="withEffect">
                                  <p:stCondLst>
                                    <p:cond delay="0"/>
                                  </p:stCondLst>
                                  <p:childTnLst>
                                    <p:set>
                                      <p:cBhvr>
                                        <p:cTn id="23" dur="1" fill="hold">
                                          <p:stCondLst>
                                            <p:cond delay="0"/>
                                          </p:stCondLst>
                                        </p:cTn>
                                        <p:tgtEl>
                                          <p:spTgt spid="4102"/>
                                        </p:tgtEl>
                                        <p:attrNameLst>
                                          <p:attrName>style.visibility</p:attrName>
                                        </p:attrNameLst>
                                      </p:cBhvr>
                                      <p:to>
                                        <p:strVal val="visible"/>
                                      </p:to>
                                    </p:set>
                                    <p:animEffect transition="in" filter="barn(inVertical)">
                                      <p:cBhvr>
                                        <p:cTn id="24" dur="500"/>
                                        <p:tgtEl>
                                          <p:spTgt spid="410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500"/>
                                        <p:tgtEl>
                                          <p:spTgt spid="3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par>
                                <p:cTn id="33" presetID="16" presetClass="entr" presetSubtype="21"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barn(inVertical)">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23277" fill="hold"/>
                                        <p:tgtEl>
                                          <p:spTgt spid="4"/>
                                        </p:tgtEl>
                                      </p:cBhvr>
                                    </p:cmd>
                                  </p:childTnLst>
                                </p:cTn>
                              </p:par>
                            </p:childTnLst>
                          </p:cTn>
                        </p:par>
                      </p:childTnLst>
                    </p:cTn>
                  </p:par>
                  <p:par>
                    <p:cTn id="40" fill="hold">
                      <p:stCondLst>
                        <p:cond delay="indefinite"/>
                      </p:stCondLst>
                      <p:childTnLst>
                        <p:par>
                          <p:cTn id="41" fill="hold">
                            <p:stCondLst>
                              <p:cond delay="0"/>
                            </p:stCondLst>
                            <p:childTnLst>
                              <p:par>
                                <p:cTn id="42" presetID="2" presetClass="exit" presetSubtype="4" fill="hold" grpId="1" nodeType="clickEffect">
                                  <p:stCondLst>
                                    <p:cond delay="0"/>
                                  </p:stCondLst>
                                  <p:childTnLst>
                                    <p:anim calcmode="lin" valueType="num">
                                      <p:cBhvr additive="base">
                                        <p:cTn id="43" dur="500"/>
                                        <p:tgtEl>
                                          <p:spTgt spid="31"/>
                                        </p:tgtEl>
                                        <p:attrNameLst>
                                          <p:attrName>ppt_x</p:attrName>
                                        </p:attrNameLst>
                                      </p:cBhvr>
                                      <p:tavLst>
                                        <p:tav tm="0">
                                          <p:val>
                                            <p:strVal val="ppt_x"/>
                                          </p:val>
                                        </p:tav>
                                        <p:tav tm="100000">
                                          <p:val>
                                            <p:strVal val="ppt_x"/>
                                          </p:val>
                                        </p:tav>
                                      </p:tavLst>
                                    </p:anim>
                                    <p:anim calcmode="lin" valueType="num">
                                      <p:cBhvr additive="base">
                                        <p:cTn id="44" dur="500"/>
                                        <p:tgtEl>
                                          <p:spTgt spid="31"/>
                                        </p:tgtEl>
                                        <p:attrNameLst>
                                          <p:attrName>ppt_y</p:attrName>
                                        </p:attrNameLst>
                                      </p:cBhvr>
                                      <p:tavLst>
                                        <p:tav tm="0">
                                          <p:val>
                                            <p:strVal val="ppt_y"/>
                                          </p:val>
                                        </p:tav>
                                        <p:tav tm="100000">
                                          <p:val>
                                            <p:strVal val="1+ppt_h/2"/>
                                          </p:val>
                                        </p:tav>
                                      </p:tavLst>
                                    </p:anim>
                                    <p:set>
                                      <p:cBhvr>
                                        <p:cTn id="45" dur="1" fill="hold">
                                          <p:stCondLst>
                                            <p:cond delay="499"/>
                                          </p:stCondLst>
                                        </p:cTn>
                                        <p:tgtEl>
                                          <p:spTgt spid="31"/>
                                        </p:tgtEl>
                                        <p:attrNameLst>
                                          <p:attrName>style.visibility</p:attrName>
                                        </p:attrNameLst>
                                      </p:cBhvr>
                                      <p:to>
                                        <p:strVal val="hidden"/>
                                      </p:to>
                                    </p:set>
                                  </p:childTnLst>
                                </p:cTn>
                              </p:par>
                              <p:par>
                                <p:cTn id="46" presetID="2" presetClass="exit" presetSubtype="4" fill="hold" grpId="1" nodeType="withEffect">
                                  <p:stCondLst>
                                    <p:cond delay="0"/>
                                  </p:stCondLst>
                                  <p:childTnLst>
                                    <p:anim calcmode="lin" valueType="num">
                                      <p:cBhvr additive="base">
                                        <p:cTn id="47" dur="500"/>
                                        <p:tgtEl>
                                          <p:spTgt spid="24"/>
                                        </p:tgtEl>
                                        <p:attrNameLst>
                                          <p:attrName>ppt_x</p:attrName>
                                        </p:attrNameLst>
                                      </p:cBhvr>
                                      <p:tavLst>
                                        <p:tav tm="0">
                                          <p:val>
                                            <p:strVal val="ppt_x"/>
                                          </p:val>
                                        </p:tav>
                                        <p:tav tm="100000">
                                          <p:val>
                                            <p:strVal val="ppt_x"/>
                                          </p:val>
                                        </p:tav>
                                      </p:tavLst>
                                    </p:anim>
                                    <p:anim calcmode="lin" valueType="num">
                                      <p:cBhvr additive="base">
                                        <p:cTn id="48" dur="500"/>
                                        <p:tgtEl>
                                          <p:spTgt spid="24"/>
                                        </p:tgtEl>
                                        <p:attrNameLst>
                                          <p:attrName>ppt_y</p:attrName>
                                        </p:attrNameLst>
                                      </p:cBhvr>
                                      <p:tavLst>
                                        <p:tav tm="0">
                                          <p:val>
                                            <p:strVal val="ppt_y"/>
                                          </p:val>
                                        </p:tav>
                                        <p:tav tm="100000">
                                          <p:val>
                                            <p:strVal val="1+ppt_h/2"/>
                                          </p:val>
                                        </p:tav>
                                      </p:tavLst>
                                    </p:anim>
                                    <p:set>
                                      <p:cBhvr>
                                        <p:cTn id="49" dur="1" fill="hold">
                                          <p:stCondLst>
                                            <p:cond delay="499"/>
                                          </p:stCondLst>
                                        </p:cTn>
                                        <p:tgtEl>
                                          <p:spTgt spid="24"/>
                                        </p:tgtEl>
                                        <p:attrNameLst>
                                          <p:attrName>style.visibility</p:attrName>
                                        </p:attrNameLst>
                                      </p:cBhvr>
                                      <p:to>
                                        <p:strVal val="hidden"/>
                                      </p:to>
                                    </p:set>
                                  </p:childTnLst>
                                </p:cTn>
                              </p:par>
                              <p:par>
                                <p:cTn id="50" presetID="2" presetClass="exit" presetSubtype="4" fill="hold" nodeType="withEffect">
                                  <p:stCondLst>
                                    <p:cond delay="0"/>
                                  </p:stCondLst>
                                  <p:childTnLst>
                                    <p:anim calcmode="lin" valueType="num">
                                      <p:cBhvr additive="base">
                                        <p:cTn id="51" dur="500"/>
                                        <p:tgtEl>
                                          <p:spTgt spid="4102"/>
                                        </p:tgtEl>
                                        <p:attrNameLst>
                                          <p:attrName>ppt_x</p:attrName>
                                        </p:attrNameLst>
                                      </p:cBhvr>
                                      <p:tavLst>
                                        <p:tav tm="0">
                                          <p:val>
                                            <p:strVal val="ppt_x"/>
                                          </p:val>
                                        </p:tav>
                                        <p:tav tm="100000">
                                          <p:val>
                                            <p:strVal val="ppt_x"/>
                                          </p:val>
                                        </p:tav>
                                      </p:tavLst>
                                    </p:anim>
                                    <p:anim calcmode="lin" valueType="num">
                                      <p:cBhvr additive="base">
                                        <p:cTn id="52" dur="500"/>
                                        <p:tgtEl>
                                          <p:spTgt spid="4102"/>
                                        </p:tgtEl>
                                        <p:attrNameLst>
                                          <p:attrName>ppt_y</p:attrName>
                                        </p:attrNameLst>
                                      </p:cBhvr>
                                      <p:tavLst>
                                        <p:tav tm="0">
                                          <p:val>
                                            <p:strVal val="ppt_y"/>
                                          </p:val>
                                        </p:tav>
                                        <p:tav tm="100000">
                                          <p:val>
                                            <p:strVal val="1+ppt_h/2"/>
                                          </p:val>
                                        </p:tav>
                                      </p:tavLst>
                                    </p:anim>
                                    <p:set>
                                      <p:cBhvr>
                                        <p:cTn id="53" dur="1" fill="hold">
                                          <p:stCondLst>
                                            <p:cond delay="499"/>
                                          </p:stCondLst>
                                        </p:cTn>
                                        <p:tgtEl>
                                          <p:spTgt spid="4102"/>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 presetClass="exit" presetSubtype="4" fill="hold" grpId="1" nodeType="clickEffect">
                                  <p:stCondLst>
                                    <p:cond delay="0"/>
                                  </p:stCondLst>
                                  <p:childTnLst>
                                    <p:anim calcmode="lin" valueType="num">
                                      <p:cBhvr additive="base">
                                        <p:cTn id="57" dur="500"/>
                                        <p:tgtEl>
                                          <p:spTgt spid="32"/>
                                        </p:tgtEl>
                                        <p:attrNameLst>
                                          <p:attrName>ppt_x</p:attrName>
                                        </p:attrNameLst>
                                      </p:cBhvr>
                                      <p:tavLst>
                                        <p:tav tm="0">
                                          <p:val>
                                            <p:strVal val="ppt_x"/>
                                          </p:val>
                                        </p:tav>
                                        <p:tav tm="100000">
                                          <p:val>
                                            <p:strVal val="ppt_x"/>
                                          </p:val>
                                        </p:tav>
                                      </p:tavLst>
                                    </p:anim>
                                    <p:anim calcmode="lin" valueType="num">
                                      <p:cBhvr additive="base">
                                        <p:cTn id="58" dur="500"/>
                                        <p:tgtEl>
                                          <p:spTgt spid="32"/>
                                        </p:tgtEl>
                                        <p:attrNameLst>
                                          <p:attrName>ppt_y</p:attrName>
                                        </p:attrNameLst>
                                      </p:cBhvr>
                                      <p:tavLst>
                                        <p:tav tm="0">
                                          <p:val>
                                            <p:strVal val="ppt_y"/>
                                          </p:val>
                                        </p:tav>
                                        <p:tav tm="100000">
                                          <p:val>
                                            <p:strVal val="1+ppt_h/2"/>
                                          </p:val>
                                        </p:tav>
                                      </p:tavLst>
                                    </p:anim>
                                    <p:set>
                                      <p:cBhvr>
                                        <p:cTn id="59" dur="1" fill="hold">
                                          <p:stCondLst>
                                            <p:cond delay="499"/>
                                          </p:stCondLst>
                                        </p:cTn>
                                        <p:tgtEl>
                                          <p:spTgt spid="32"/>
                                        </p:tgtEl>
                                        <p:attrNameLst>
                                          <p:attrName>style.visibility</p:attrName>
                                        </p:attrNameLst>
                                      </p:cBhvr>
                                      <p:to>
                                        <p:strVal val="hidden"/>
                                      </p:to>
                                    </p:set>
                                  </p:childTnLst>
                                </p:cTn>
                              </p:par>
                              <p:par>
                                <p:cTn id="60" presetID="2" presetClass="exit" presetSubtype="4" fill="hold" grpId="1" nodeType="withEffect">
                                  <p:stCondLst>
                                    <p:cond delay="0"/>
                                  </p:stCondLst>
                                  <p:childTnLst>
                                    <p:anim calcmode="lin" valueType="num">
                                      <p:cBhvr additive="base">
                                        <p:cTn id="61" dur="500"/>
                                        <p:tgtEl>
                                          <p:spTgt spid="27"/>
                                        </p:tgtEl>
                                        <p:attrNameLst>
                                          <p:attrName>ppt_x</p:attrName>
                                        </p:attrNameLst>
                                      </p:cBhvr>
                                      <p:tavLst>
                                        <p:tav tm="0">
                                          <p:val>
                                            <p:strVal val="ppt_x"/>
                                          </p:val>
                                        </p:tav>
                                        <p:tav tm="100000">
                                          <p:val>
                                            <p:strVal val="ppt_x"/>
                                          </p:val>
                                        </p:tav>
                                      </p:tavLst>
                                    </p:anim>
                                    <p:anim calcmode="lin" valueType="num">
                                      <p:cBhvr additive="base">
                                        <p:cTn id="62" dur="500"/>
                                        <p:tgtEl>
                                          <p:spTgt spid="27"/>
                                        </p:tgtEl>
                                        <p:attrNameLst>
                                          <p:attrName>ppt_y</p:attrName>
                                        </p:attrNameLst>
                                      </p:cBhvr>
                                      <p:tavLst>
                                        <p:tav tm="0">
                                          <p:val>
                                            <p:strVal val="ppt_y"/>
                                          </p:val>
                                        </p:tav>
                                        <p:tav tm="100000">
                                          <p:val>
                                            <p:strVal val="1+ppt_h/2"/>
                                          </p:val>
                                        </p:tav>
                                      </p:tavLst>
                                    </p:anim>
                                    <p:set>
                                      <p:cBhvr>
                                        <p:cTn id="63" dur="1" fill="hold">
                                          <p:stCondLst>
                                            <p:cond delay="499"/>
                                          </p:stCondLst>
                                        </p:cTn>
                                        <p:tgtEl>
                                          <p:spTgt spid="27"/>
                                        </p:tgtEl>
                                        <p:attrNameLst>
                                          <p:attrName>style.visibility</p:attrName>
                                        </p:attrNameLst>
                                      </p:cBhvr>
                                      <p:to>
                                        <p:strVal val="hidden"/>
                                      </p:to>
                                    </p:set>
                                  </p:childTnLst>
                                </p:cTn>
                              </p:par>
                              <p:par>
                                <p:cTn id="64" presetID="2" presetClass="exit" presetSubtype="4" fill="hold" nodeType="withEffect">
                                  <p:stCondLst>
                                    <p:cond delay="0"/>
                                  </p:stCondLst>
                                  <p:childTnLst>
                                    <p:anim calcmode="lin" valueType="num">
                                      <p:cBhvr additive="base">
                                        <p:cTn id="65" dur="500"/>
                                        <p:tgtEl>
                                          <p:spTgt spid="37"/>
                                        </p:tgtEl>
                                        <p:attrNameLst>
                                          <p:attrName>ppt_x</p:attrName>
                                        </p:attrNameLst>
                                      </p:cBhvr>
                                      <p:tavLst>
                                        <p:tav tm="0">
                                          <p:val>
                                            <p:strVal val="ppt_x"/>
                                          </p:val>
                                        </p:tav>
                                        <p:tav tm="100000">
                                          <p:val>
                                            <p:strVal val="ppt_x"/>
                                          </p:val>
                                        </p:tav>
                                      </p:tavLst>
                                    </p:anim>
                                    <p:anim calcmode="lin" valueType="num">
                                      <p:cBhvr additive="base">
                                        <p:cTn id="66" dur="500"/>
                                        <p:tgtEl>
                                          <p:spTgt spid="37"/>
                                        </p:tgtEl>
                                        <p:attrNameLst>
                                          <p:attrName>ppt_y</p:attrName>
                                        </p:attrNameLst>
                                      </p:cBhvr>
                                      <p:tavLst>
                                        <p:tav tm="0">
                                          <p:val>
                                            <p:strVal val="ppt_y"/>
                                          </p:val>
                                        </p:tav>
                                        <p:tav tm="100000">
                                          <p:val>
                                            <p:strVal val="1+ppt_h/2"/>
                                          </p:val>
                                        </p:tav>
                                      </p:tavLst>
                                    </p:anim>
                                    <p:set>
                                      <p:cBhvr>
                                        <p:cTn id="67" dur="1" fill="hold">
                                          <p:stCondLst>
                                            <p:cond delay="499"/>
                                          </p:stCondLst>
                                        </p:cTn>
                                        <p:tgtEl>
                                          <p:spTgt spid="37"/>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8" presetClass="emph" presetSubtype="0" fill="hold" grpId="1" nodeType="clickEffect">
                                  <p:stCondLst>
                                    <p:cond delay="0"/>
                                  </p:stCondLst>
                                  <p:childTnLst>
                                    <p:animRot by="21600000">
                                      <p:cBhvr>
                                        <p:cTn id="71" dur="2000" fill="hold"/>
                                        <p:tgtEl>
                                          <p:spTgt spid="17"/>
                                        </p:tgtEl>
                                        <p:attrNameLst>
                                          <p:attrName>r</p:attrName>
                                        </p:attrNameLst>
                                      </p:cBhvr>
                                    </p:animRot>
                                  </p:childTnLst>
                                </p:cTn>
                              </p:par>
                              <p:par>
                                <p:cTn id="72" presetID="8" presetClass="emph" presetSubtype="0" fill="hold" grpId="1" nodeType="withEffect">
                                  <p:stCondLst>
                                    <p:cond delay="0"/>
                                  </p:stCondLst>
                                  <p:childTnLst>
                                    <p:animRot by="21600000">
                                      <p:cBhvr>
                                        <p:cTn id="73" dur="2000" fill="hold"/>
                                        <p:tgtEl>
                                          <p:spTgt spid="23"/>
                                        </p:tgtEl>
                                        <p:attrNameLst>
                                          <p:attrName>r</p:attrName>
                                        </p:attrNameLst>
                                      </p:cBhvr>
                                    </p:animRot>
                                  </p:childTnLst>
                                </p:cTn>
                              </p:par>
                              <p:par>
                                <p:cTn id="74" presetID="8" presetClass="emph" presetSubtype="0" fill="hold" nodeType="withEffect">
                                  <p:stCondLst>
                                    <p:cond delay="0"/>
                                  </p:stCondLst>
                                  <p:childTnLst>
                                    <p:animRot by="21600000">
                                      <p:cBhvr>
                                        <p:cTn id="75" dur="2000" fill="hold"/>
                                        <p:tgtEl>
                                          <p:spTgt spid="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4"/>
                </p:tgtEl>
              </p:cMediaNode>
            </p:audio>
          </p:childTnLst>
        </p:cTn>
      </p:par>
    </p:tnLst>
    <p:bldLst>
      <p:bldP spid="24" grpId="0" animBg="1"/>
      <p:bldP spid="24" grpId="1" animBg="1"/>
      <p:bldP spid="17" grpId="0" animBg="1"/>
      <p:bldP spid="17" grpId="1" animBg="1"/>
      <p:bldP spid="27" grpId="0" animBg="1"/>
      <p:bldP spid="27" grpId="1" animBg="1"/>
      <p:bldP spid="23" grpId="0"/>
      <p:bldP spid="23" grpId="1"/>
      <p:bldP spid="31" grpId="0"/>
      <p:bldP spid="31" grpId="1"/>
      <p:bldP spid="32" grpId="0"/>
      <p:bldP spid="32" grpId="1"/>
    </p:bldLst>
  </p:timing>
</p:sld>
</file>

<file path=ppt/theme/theme1.xml><?xml version="1.0" encoding="utf-8"?>
<a:theme xmlns:a="http://schemas.openxmlformats.org/drawingml/2006/main" name="SOS_Powerpoint_Master">
  <a:themeElements>
    <a:clrScheme name="powerpoint-a2-master 9">
      <a:dk1>
        <a:srgbClr val="000000"/>
      </a:dk1>
      <a:lt1>
        <a:srgbClr val="FFFFFF"/>
      </a:lt1>
      <a:dk2>
        <a:srgbClr val="000000"/>
      </a:dk2>
      <a:lt2>
        <a:srgbClr val="C3D7A5"/>
      </a:lt2>
      <a:accent1>
        <a:srgbClr val="A5C3E6"/>
      </a:accent1>
      <a:accent2>
        <a:srgbClr val="E60000"/>
      </a:accent2>
      <a:accent3>
        <a:srgbClr val="FFFFFF"/>
      </a:accent3>
      <a:accent4>
        <a:srgbClr val="000000"/>
      </a:accent4>
      <a:accent5>
        <a:srgbClr val="CFDEF0"/>
      </a:accent5>
      <a:accent6>
        <a:srgbClr val="D00000"/>
      </a:accent6>
      <a:hlink>
        <a:srgbClr val="87B745"/>
      </a:hlink>
      <a:folHlink>
        <a:srgbClr val="324691"/>
      </a:folHlink>
    </a:clrScheme>
    <a:fontScheme name="powerpoint-a2-master">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3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3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powerpoint-a2-master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a2-master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a2-master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a2-master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a2-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a2-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a2-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owerpoint-a2-master 8">
        <a:dk1>
          <a:srgbClr val="000000"/>
        </a:dk1>
        <a:lt1>
          <a:srgbClr val="FFFFFF"/>
        </a:lt1>
        <a:dk2>
          <a:srgbClr val="000000"/>
        </a:dk2>
        <a:lt2>
          <a:srgbClr val="C3D7A5"/>
        </a:lt2>
        <a:accent1>
          <a:srgbClr val="A5C3E6"/>
        </a:accent1>
        <a:accent2>
          <a:srgbClr val="0066FF"/>
        </a:accent2>
        <a:accent3>
          <a:srgbClr val="FFFFFF"/>
        </a:accent3>
        <a:accent4>
          <a:srgbClr val="000000"/>
        </a:accent4>
        <a:accent5>
          <a:srgbClr val="CFDEF0"/>
        </a:accent5>
        <a:accent6>
          <a:srgbClr val="005CE7"/>
        </a:accent6>
        <a:hlink>
          <a:srgbClr val="87B745"/>
        </a:hlink>
        <a:folHlink>
          <a:srgbClr val="324691"/>
        </a:folHlink>
      </a:clrScheme>
      <a:clrMap bg1="lt1" tx1="dk1" bg2="lt2" tx2="dk2" accent1="accent1" accent2="accent2" accent3="accent3" accent4="accent4" accent5="accent5" accent6="accent6" hlink="hlink" folHlink="folHlink"/>
    </a:extraClrScheme>
    <a:extraClrScheme>
      <a:clrScheme name="powerpoint-a2-master 9">
        <a:dk1>
          <a:srgbClr val="000000"/>
        </a:dk1>
        <a:lt1>
          <a:srgbClr val="FFFFFF"/>
        </a:lt1>
        <a:dk2>
          <a:srgbClr val="000000"/>
        </a:dk2>
        <a:lt2>
          <a:srgbClr val="C3D7A5"/>
        </a:lt2>
        <a:accent1>
          <a:srgbClr val="A5C3E6"/>
        </a:accent1>
        <a:accent2>
          <a:srgbClr val="E60000"/>
        </a:accent2>
        <a:accent3>
          <a:srgbClr val="FFFFFF"/>
        </a:accent3>
        <a:accent4>
          <a:srgbClr val="000000"/>
        </a:accent4>
        <a:accent5>
          <a:srgbClr val="CFDEF0"/>
        </a:accent5>
        <a:accent6>
          <a:srgbClr val="D00000"/>
        </a:accent6>
        <a:hlink>
          <a:srgbClr val="87B745"/>
        </a:hlink>
        <a:folHlink>
          <a:srgbClr val="324691"/>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752</Words>
  <Application>Microsoft Office PowerPoint</Application>
  <PresentationFormat>Bildschirmpräsentation (4:3)</PresentationFormat>
  <Paragraphs>111</Paragraphs>
  <Slides>15</Slides>
  <Notes>12</Notes>
  <HiddenSlides>0</HiddenSlides>
  <MMClips>13</MMClips>
  <ScaleCrop>false</ScaleCrop>
  <HeadingPairs>
    <vt:vector size="4" baseType="variant">
      <vt:variant>
        <vt:lpstr>Design</vt:lpstr>
      </vt:variant>
      <vt:variant>
        <vt:i4>1</vt:i4>
      </vt:variant>
      <vt:variant>
        <vt:lpstr>Folientitel</vt:lpstr>
      </vt:variant>
      <vt:variant>
        <vt:i4>15</vt:i4>
      </vt:variant>
    </vt:vector>
  </HeadingPairs>
  <TitlesOfParts>
    <vt:vector size="16" baseType="lpstr">
      <vt:lpstr>SOS_Powerpoint_Master</vt:lpstr>
      <vt:lpstr>PowerPoint-Präsentation</vt:lpstr>
      <vt:lpstr>Kinderrechtequiz</vt:lpstr>
      <vt:lpstr>Kinderrechtequiz</vt:lpstr>
      <vt:lpstr>Kinderrechtequiz</vt:lpstr>
      <vt:lpstr>Kinderrechtequiz</vt:lpstr>
      <vt:lpstr>Kinderrechtequiz</vt:lpstr>
      <vt:lpstr>Kinderrechtequiz</vt:lpstr>
      <vt:lpstr>Kinderrechtequiz</vt:lpstr>
      <vt:lpstr>Kinderrechtequiz</vt:lpstr>
      <vt:lpstr>Kinderrechtequiz</vt:lpstr>
      <vt:lpstr>Kinderrechtequiz</vt:lpstr>
      <vt:lpstr>Und jetzt im Endspurt  geht´s um deine Meinung!</vt:lpstr>
      <vt:lpstr>Deine Meinung </vt:lpstr>
      <vt:lpstr>Deine Meinung </vt:lpstr>
      <vt:lpstr>Deine Meinung </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SOS Kinderdorf e. V. - PPT-Präsentation</dc:title>
  <dc:creator>Guido Hoffmann, Visuelle Gestaltung, München</dc:creator>
  <cp:lastModifiedBy>Silvester, Karen</cp:lastModifiedBy>
  <cp:revision>248</cp:revision>
  <cp:lastPrinted>2017-04-28T14:55:06Z</cp:lastPrinted>
  <dcterms:created xsi:type="dcterms:W3CDTF">2009-02-20T13:34:19Z</dcterms:created>
  <dcterms:modified xsi:type="dcterms:W3CDTF">2017-06-02T08:17:32Z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